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comments/comment2.xml" ContentType="application/vnd.openxmlformats-officedocument.presentationml.comments+xml"/>
  <Override PartName="/ppt/notesSlides/notesSlide4.xml" ContentType="application/vnd.openxmlformats-officedocument.presentationml.notesSlide+xml"/>
  <Override PartName="/ppt/comments/comment3.xml" ContentType="application/vnd.openxmlformats-officedocument.presentationml.comments+xml"/>
  <Override PartName="/ppt/notesSlides/notesSlide5.xml" ContentType="application/vnd.openxmlformats-officedocument.presentationml.notesSlide+xml"/>
  <Override PartName="/ppt/comments/comment4.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5.xml" ContentType="application/vnd.openxmlformats-officedocument.presentationml.comments+xml"/>
  <Override PartName="/ppt/notesSlides/notesSlide8.xml" ContentType="application/vnd.openxmlformats-officedocument.presentationml.notesSlide+xml"/>
  <Override PartName="/ppt/comments/comment6.xml" ContentType="application/vnd.openxmlformats-officedocument.presentationml.comments+xml"/>
  <Override PartName="/ppt/notesSlides/notesSlide9.xml" ContentType="application/vnd.openxmlformats-officedocument.presentationml.notesSlide+xml"/>
  <Override PartName="/ppt/comments/comment7.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0" r:id="rId6"/>
    <p:sldId id="261" r:id="rId7"/>
    <p:sldId id="266" r:id="rId8"/>
    <p:sldId id="262" r:id="rId9"/>
    <p:sldId id="263" r:id="rId10"/>
    <p:sldId id="264" r:id="rId11"/>
    <p:sldId id="265" r:id="rId12"/>
    <p:sldId id="267"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1pPr>
    <a:lvl2pPr marL="0" marR="0" indent="4572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2pPr>
    <a:lvl3pPr marL="0" marR="0" indent="9144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3pPr>
    <a:lvl4pPr marL="0" marR="0" indent="13716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4pPr>
    <a:lvl5pPr marL="0" marR="0" indent="18288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5pPr>
    <a:lvl6pPr marL="0" marR="0" indent="22860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6pPr>
    <a:lvl7pPr marL="0" marR="0" indent="27432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7pPr>
    <a:lvl8pPr marL="0" marR="0" indent="32004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8pPr>
    <a:lvl9pPr marL="0" marR="0" indent="36576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ed Barbier" initials="TB" lastIdx="28"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1">
                  <a:lumOff val="13543"/>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3790"/>
            </a:srgbClr>
          </a:solidFill>
        </a:fill>
      </a:tcStyle>
    </a:band2H>
    <a:firstCol>
      <a:tcTxStyle b="off" i="off">
        <a:font>
          <a:latin typeface="Helvetica Neue Medium"/>
          <a:ea typeface="Helvetica Neue Medium"/>
          <a:cs typeface="Helvetica Neue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09D00"/>
          </a:solidFill>
        </a:fill>
      </a:tcStyle>
    </a:firstCol>
    <a:la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27002"/>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alpha val="63790"/>
            </a:srgb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E3E5E8"/>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62727"/>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42424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4" d="100"/>
          <a:sy n="54" d="100"/>
        </p:scale>
        <p:origin x="139" y="2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5-12-20T20:02:23.943" idx="1">
    <p:pos x="63" y="6947"/>
    <p:text>Mobiliser massivement du CPU ou de la bande passante sur demande (Burst).</p:text>
    <p:extLst>
      <p:ext uri="{C676402C-5697-4E1C-873F-D02D1690AC5C}">
        <p15:threadingInfo xmlns:p15="http://schemas.microsoft.com/office/powerpoint/2012/main" timeZoneBias="-60"/>
      </p:ext>
    </p:extLst>
  </p:cm>
  <p:cm authorId="0" dt="2025-12-20T20:02:49.959" idx="2">
    <p:pos x="3660" y="6654"/>
    <p:text>Les nœuds doivent être consommables (Scraping, Stress Test, Calcul intensif) sans maintenance longue.</p:text>
    <p:extLst>
      <p:ext uri="{C676402C-5697-4E1C-873F-D02D1690AC5C}">
        <p15:threadingInfo xmlns:p15="http://schemas.microsoft.com/office/powerpoint/2012/main" timeZoneBias="-60"/>
      </p:ext>
    </p:extLst>
  </p:cm>
  <p:cm authorId="0" dt="2025-12-20T20:03:21.423" idx="3">
    <p:pos x="7301" y="6722"/>
    <p:text>Agréger n'importe quelle puissance disponible (Cloud, On-Premise, IoT) dans un pool commun.</p:text>
    <p:extLst>
      <p:ext uri="{C676402C-5697-4E1C-873F-D02D1690AC5C}">
        <p15:threadingInfo xmlns:p15="http://schemas.microsoft.com/office/powerpoint/2012/main" timeZoneBias="-60"/>
      </p:ext>
    </p:extLst>
  </p:cm>
  <p:cm authorId="0" dt="2025-12-20T20:09:35.057" idx="4">
    <p:pos x="8983" y="-22"/>
    <p:text>Que ce soit pour du Pentest, du calcul scientifique ou du scraping, on a besoin d'une armée de machines mobilisable instantanément et jetable après usage.</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25-12-20T20:18:53.499" idx="5">
    <p:pos x="217" y="6664"/>
    <p:text>Une plateforme qui centralise et gère des ressources de calcul hétérogènes.</p:text>
    <p:extLst>
      <p:ext uri="{C676402C-5697-4E1C-873F-D02D1690AC5C}">
        <p15:threadingInfo xmlns:p15="http://schemas.microsoft.com/office/powerpoint/2012/main" timeZoneBias="-60"/>
      </p:ext>
    </p:extLst>
  </p:cm>
  <p:cm authorId="0" dt="2025-12-20T20:19:19.282" idx="6">
    <p:pos x="4299" y="6649"/>
    <p:text>Modèle "Location → Utilisation → Restitution" (Bail à durée déterminée).</p:text>
    <p:extLst>
      <p:ext uri="{C676402C-5697-4E1C-873F-D02D1690AC5C}">
        <p15:threadingInfo xmlns:p15="http://schemas.microsoft.com/office/powerpoint/2012/main" timeZoneBias="-60"/>
      </p:ext>
    </p:extLst>
  </p:cm>
  <p:cm authorId="0" dt="2025-12-20T20:19:47.013" idx="7">
    <p:pos x="7968" y="6649"/>
    <p:text>L'utilisateur obtient un accès prêt à l'emploi (SSH) sans aucune configuration manuelle.</p:text>
    <p:extLst>
      <p:ext uri="{C676402C-5697-4E1C-873F-D02D1690AC5C}">
        <p15:threadingInfo xmlns:p15="http://schemas.microsoft.com/office/powerpoint/2012/main" timeZoneBias="-60"/>
      </p:ext>
    </p:extLst>
  </p:cm>
  <p:cm authorId="0" dt="2025-12-20T20:20:30.933" idx="8">
    <p:pos x="11058" y="35"/>
    <p:text>Pour répondre à ce besoin, nous avons créé Orion : le 'Airbnb' des serveurs. Je loue, j'utilise, je rends.</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25-12-20T20:31:28.876" idx="9">
    <p:pos x="78" y="6925"/>
    <p:text>Le cerveau (API/Scheduler) est isolé des muscles (Workers).</p:text>
    <p:extLst>
      <p:ext uri="{C676402C-5697-4E1C-873F-D02D1690AC5C}">
        <p15:threadingInfo xmlns:p15="http://schemas.microsoft.com/office/powerpoint/2012/main" timeZoneBias="-60"/>
      </p:ext>
    </p:extLst>
  </p:cm>
  <p:cm authorId="0" dt="2025-12-21T11:56:07.617" idx="10">
    <p:pos x="3720" y="6920"/>
    <p:text>Chaque fonction (Autoscaler, API, Proxy) est un conteneur indépendant.</p:text>
    <p:extLst>
      <p:ext uri="{C676402C-5697-4E1C-873F-D02D1690AC5C}">
        <p15:threadingInfo xmlns:p15="http://schemas.microsoft.com/office/powerpoint/2012/main" timeZoneBias="-60"/>
      </p:ext>
    </p:extLst>
  </p:cm>
  <p:cm authorId="0" dt="2025-12-21T11:56:25.935" idx="11">
    <p:pos x="7352" y="6904"/>
    <p:text>Les workers contactent le serveur (évite de scanner le réseau, traverse les NAT).</p:text>
    <p:extLst>
      <p:ext uri="{C676402C-5697-4E1C-873F-D02D1690AC5C}">
        <p15:threadingInfo xmlns:p15="http://schemas.microsoft.com/office/powerpoint/2012/main" timeZoneBias="-60"/>
      </p:ext>
    </p:extLst>
  </p:cm>
  <p:cm authorId="0" dt="2025-12-21T11:56:48.217" idx="12">
    <p:pos x="8232" y="54"/>
    <p:text>On a évité le monolithe. Si le Scheduler crashe, l'API continue de répondre. Et le mode 'Push' permet d'ajouter un worker situé à l'autre bout du monde sans configurer le firewall du serveur.</p:text>
    <p:extLst>
      <p:ext uri="{C676402C-5697-4E1C-873F-D02D1690AC5C}">
        <p15:threadingInfo xmlns:p15="http://schemas.microsoft.com/office/powerpoint/2012/main" timeZoneBias="-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0" dt="2025-12-21T11:59:20.266" idx="13">
    <p:pos x="88" y="6904"/>
    <p:text>Usage de MariaDB + Transactions strictes pour empêcher les collisions de baux.</p:text>
    <p:extLst>
      <p:ext uri="{C676402C-5697-4E1C-873F-D02D1690AC5C}">
        <p15:threadingInfo xmlns:p15="http://schemas.microsoft.com/office/powerpoint/2012/main" timeZoneBias="-60"/>
      </p:ext>
    </p:extLst>
  </p:cm>
  <p:cm authorId="0" dt="2025-12-21T11:59:43.418" idx="14">
    <p:pos x="3720" y="6904"/>
    <p:text>Le Scheduler utilise ce verrou SQL spécial pour traiter les tâches en parallèle sans conflit.</p:text>
    <p:extLst>
      <p:ext uri="{C676402C-5697-4E1C-873F-D02D1690AC5C}">
        <p15:threadingInfo xmlns:p15="http://schemas.microsoft.com/office/powerpoint/2012/main" timeZoneBias="-60"/>
      </p:ext>
    </p:extLst>
  </p:cm>
  <p:cm authorId="0" dt="2025-12-21T11:59:59.568" idx="15">
    <p:pos x="7336" y="6920"/>
    <p:text>Provisioning d'users éphémères automatisé par playbooks (Idempotence).</p:text>
    <p:extLst>
      <p:ext uri="{C676402C-5697-4E1C-873F-D02D1690AC5C}">
        <p15:threadingInfo xmlns:p15="http://schemas.microsoft.com/office/powerpoint/2012/main" timeZoneBias="-60"/>
      </p:ext>
    </p:extLst>
  </p:cm>
  <p:cm authorId="0" dt="2025-12-21T12:00:18.551" idx="16">
    <p:pos x="8968" y="214"/>
    <p:text>Le SKIP LOCKED est le secret qui nous permet de scaler. C'est la même technique qu'utilisent les files d'attente d'AWS ou Kafka.</p:text>
    <p:extLst>
      <p:ext uri="{C676402C-5697-4E1C-873F-D02D1690AC5C}">
        <p15:threadingInfo xmlns:p15="http://schemas.microsoft.com/office/powerpoint/2012/main" timeZoneBias="-6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0" dt="2025-12-21T12:04:14.507" idx="17">
    <p:pos x="9256" y="8"/>
    <p:text>C'est là qu'on se différencie d'un simple script. Le système cicatrise tout seul. Si la Blue Team tue mon serveur, je suis de retour en 10 secondes ailleurs.</p:text>
    <p:extLst>
      <p:ext uri="{C676402C-5697-4E1C-873F-D02D1690AC5C}">
        <p15:threadingInfo xmlns:p15="http://schemas.microsoft.com/office/powerpoint/2012/main" timeZoneBias="-60"/>
      </p:ext>
    </p:extLst>
  </p:cm>
  <p:cm authorId="0" dt="2025-12-21T12:04:32.124" idx="20">
    <p:pos x="7208" y="6968"/>
    <p:text>Un nœud qui revient à la vie est automatiquement purgé avant toute réutilisation.</p:text>
    <p:extLst>
      <p:ext uri="{C676402C-5697-4E1C-873F-D02D1690AC5C}">
        <p15:threadingInfo xmlns:p15="http://schemas.microsoft.com/office/powerpoint/2012/main" timeZoneBias="-60"/>
      </p:ext>
    </p:extLst>
  </p:cm>
  <p:cm authorId="0" dt="2025-12-21T12:04:44.592" idx="19">
    <p:pos x="3608" y="6968"/>
    <p:text>Si un nœud tombe, l'utilisateur est déplacé instantanément sur un autre nœud sain.</p:text>
    <p:extLst>
      <p:ext uri="{C676402C-5697-4E1C-873F-D02D1690AC5C}">
        <p15:threadingInfo xmlns:p15="http://schemas.microsoft.com/office/powerpoint/2012/main" timeZoneBias="-60"/>
      </p:ext>
    </p:extLst>
  </p:cm>
  <p:cm authorId="0" dt="2025-12-21T12:04:58.442" idx="18">
    <p:pos x="8" y="6968"/>
    <p:text>Health Check actif toutes les X secondes.</p:text>
    <p:extLst>
      <p:ext uri="{C676402C-5697-4E1C-873F-D02D1690AC5C}">
        <p15:threadingInfo xmlns:p15="http://schemas.microsoft.com/office/powerpoint/2012/main" timeZoneBias="-6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0" dt="2025-12-21T12:36:54.117" idx="21">
    <p:pos x="8" y="6984"/>
    <p:text>82% de couverture de tests (Unitaires &amp; Intégration).</p:text>
    <p:extLst>
      <p:ext uri="{C676402C-5697-4E1C-873F-D02D1690AC5C}">
        <p15:threadingInfo xmlns:p15="http://schemas.microsoft.com/office/powerpoint/2012/main" timeZoneBias="-60"/>
      </p:ext>
    </p:extLst>
  </p:cm>
  <p:cm authorId="0" dt="2025-12-21T12:37:13.250" idx="22">
    <p:pos x="3608" y="6984"/>
    <p:text>Entièrement conteneurisé (Docker Compose).</p:text>
    <p:extLst>
      <p:ext uri="{C676402C-5697-4E1C-873F-D02D1690AC5C}">
        <p15:threadingInfo xmlns:p15="http://schemas.microsoft.com/office/powerpoint/2012/main" timeZoneBias="-60"/>
      </p:ext>
    </p:extLst>
  </p:cm>
  <p:cm authorId="0" dt="2025-12-21T12:37:35.934" idx="23">
    <p:pos x="7208" y="6984"/>
    <p:text>Une plateforme PaaS privée, sécurisée et résiliente prête pour le déploiement.</p:text>
    <p:extLst>
      <p:ext uri="{C676402C-5697-4E1C-873F-D02D1690AC5C}">
        <p15:threadingInfo xmlns:p15="http://schemas.microsoft.com/office/powerpoint/2012/main" timeZoneBias="-60"/>
      </p:ext>
    </p:extLst>
  </p:cm>
  <p:cm authorId="0" dt="2025-12-21T12:37:55.600" idx="24">
    <p:pos x="8456" y="-26"/>
    <p:text>Ce n'est pas un POC bricolé, c'est une base solide testée industriellement.</p:text>
    <p:extLst>
      <p:ext uri="{C676402C-5697-4E1C-873F-D02D1690AC5C}">
        <p15:threadingInfo xmlns:p15="http://schemas.microsoft.com/office/powerpoint/2012/main" timeZoneBias="-6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0" dt="2025-12-21T12:41:24.319" idx="25">
    <p:pos x="-8" y="6772"/>
    <p:text>Intégration de Terraform pour piloter de vraies instances Cloud (AWS, GCP) et dépasser le simple conteneur.</p:text>
    <p:extLst>
      <p:ext uri="{C676402C-5697-4E1C-873F-D02D1690AC5C}">
        <p15:threadingInfo xmlns:p15="http://schemas.microsoft.com/office/powerpoint/2012/main" timeZoneBias="-60"/>
      </p:ext>
    </p:extLst>
  </p:cm>
  <p:cm authorId="0" dt="2025-12-21T12:41:39.586" idx="26">
    <p:pos x="3592" y="6773"/>
    <p:text>Remplacer l'exposition SSH publique par un Mesh VPN (WireGuard) pour chiffrer les communications Control/Data plane.</p:text>
    <p:extLst>
      <p:ext uri="{C676402C-5697-4E1C-873F-D02D1690AC5C}">
        <p15:threadingInfo xmlns:p15="http://schemas.microsoft.com/office/powerpoint/2012/main" timeZoneBias="-60"/>
      </p:ext>
    </p:extLst>
  </p:cm>
  <p:cm authorId="0" dt="2025-12-21T12:41:50.353" idx="27">
    <p:pos x="7192" y="7000"/>
    <p:text>Monitoring temps réel (Prometheus/Grafana) pour visualiser la charge de la flotte distribuée.</p:text>
    <p:extLst>
      <p:ext uri="{C676402C-5697-4E1C-873F-D02D1690AC5C}">
        <p15:threadingInfo xmlns:p15="http://schemas.microsoft.com/office/powerpoint/2012/main" timeZoneBias="-60"/>
      </p:ext>
    </p:extLst>
  </p:cm>
  <p:cm authorId="0" dt="2025-12-21T12:42:05.318" idx="28">
    <p:pos x="7512" y="54"/>
    <p:text>Pour passer en production, la prochaine étape est de connecter le Cloud public et de sécuriser le réseau avec un VPN privé.</p:text>
    <p:extLst>
      <p:ext uri="{C676402C-5697-4E1C-873F-D02D1690AC5C}">
        <p15:threadingInfo xmlns:p15="http://schemas.microsoft.com/office/powerpoint/2012/main" timeZoneBias="-60"/>
      </p:ext>
    </p:extLst>
  </p:cm>
</p:cmLst>
</file>

<file path=ppt/media/image1.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8" name="Shape 168"/>
          <p:cNvSpPr>
            <a:spLocks noGrp="1" noRot="1" noChangeAspect="1"/>
          </p:cNvSpPr>
          <p:nvPr>
            <p:ph type="sldImg"/>
          </p:nvPr>
        </p:nvSpPr>
        <p:spPr>
          <a:xfrm>
            <a:off x="1143000" y="685800"/>
            <a:ext cx="4572000" cy="3429000"/>
          </a:xfrm>
          <a:prstGeom prst="rect">
            <a:avLst/>
          </a:prstGeom>
        </p:spPr>
        <p:txBody>
          <a:bodyPr/>
          <a:lstStyle/>
          <a:p>
            <a:endParaRPr/>
          </a:p>
        </p:txBody>
      </p:sp>
      <p:sp>
        <p:nvSpPr>
          <p:cNvPr id="169" name="Shape 16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312984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Le point de départ d'Orion-Dynamic est un constat simple lié aux besoins actuels du Cloud. Que ce soit pour du </a:t>
            </a:r>
            <a:r>
              <a:rPr lang="fr-FR" dirty="0" err="1"/>
              <a:t>Pentest</a:t>
            </a:r>
            <a:r>
              <a:rPr lang="fr-FR" dirty="0"/>
              <a:t>, du calcul scientifique ou du </a:t>
            </a:r>
            <a:r>
              <a:rPr lang="fr-FR" dirty="0" err="1"/>
              <a:t>scraping</a:t>
            </a:r>
            <a:r>
              <a:rPr lang="fr-FR" dirty="0"/>
              <a:t>, nous avons de plus en plus besoin d'une véritable armée de machines mobilisables instantanément pour absorber des pics de charge.</a:t>
            </a:r>
          </a:p>
          <a:p>
            <a:r>
              <a:rPr lang="fr-FR" dirty="0"/>
              <a:t>Mais posséder ces machines est coûteux et complexe. C'est pourquoi nous avons besoin d'une </a:t>
            </a:r>
            <a:r>
              <a:rPr lang="fr-FR" b="1" dirty="0"/>
              <a:t>infrastructure jetable</a:t>
            </a:r>
            <a:r>
              <a:rPr lang="fr-FR" dirty="0"/>
              <a:t>. Les nœuds doivent être vus comme des consommables : on les utilise pour un stress test ou un calcul, et on les libère sans aucune maintenance manuelle.</a:t>
            </a:r>
          </a:p>
          <a:p>
            <a:r>
              <a:rPr lang="fr-FR" dirty="0"/>
              <a:t>Enfin, le défi est l'</a:t>
            </a:r>
            <a:r>
              <a:rPr lang="fr-FR" b="1" dirty="0"/>
              <a:t>hétérogénéité</a:t>
            </a:r>
            <a:r>
              <a:rPr lang="fr-FR" dirty="0"/>
              <a:t>. L'objectif est de pouvoir agréger toute la puissance disponible autour de nous, qu'elle vienne de serveurs professionnels ou de petits objets IoT, dans un pool commun et géré automatiquement sans intervention humaine constante</a:t>
            </a:r>
          </a:p>
        </p:txBody>
      </p:sp>
    </p:spTree>
    <p:extLst>
      <p:ext uri="{BB962C8B-B14F-4D97-AF65-F5344CB8AC3E}">
        <p14:creationId xmlns:p14="http://schemas.microsoft.com/office/powerpoint/2010/main" val="491780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fr-FR" dirty="0" err="1"/>
              <a:t>Plateform</a:t>
            </a:r>
            <a:r>
              <a:rPr lang="fr-FR" dirty="0"/>
              <a:t> as a Service : Orion-Dynamic simule une plateforme où l'utilisateur ne se soucie pas de la configuration serveur, mais accède directement à une ressource prête à l'emploi.</a:t>
            </a:r>
            <a:br>
              <a:rPr lang="fr-FR" dirty="0"/>
            </a:br>
            <a:r>
              <a:rPr lang="fr-FR" dirty="0"/>
              <a:t>Workflow locatif : . Cycle de vie basé sur le « Bail »L'utilisateur sollicite une ressource via l’API. Le système alloue un </a:t>
            </a:r>
            <a:r>
              <a:rPr lang="fr-FR" dirty="0" err="1"/>
              <a:t>worker</a:t>
            </a:r>
            <a:r>
              <a:rPr lang="fr-FR" dirty="0"/>
              <a:t> dédié (1 </a:t>
            </a:r>
            <a:r>
              <a:rPr lang="fr-FR" dirty="0" err="1"/>
              <a:t>worker</a:t>
            </a:r>
            <a:r>
              <a:rPr lang="fr-FR" dirty="0"/>
              <a:t> = 1 user) pour une durée déterminée. Accès sécurisé à la ressource. À l'expiration du bail, le système nettoie et libère la ressource sans action manuelle.</a:t>
            </a:r>
            <a:br>
              <a:rPr lang="fr-FR" dirty="0"/>
            </a:br>
            <a:r>
              <a:rPr lang="fr-FR" dirty="0"/>
              <a:t>Automatisation </a:t>
            </a:r>
            <a:r>
              <a:rPr lang="fr-FR" dirty="0" err="1"/>
              <a:t>NoOp</a:t>
            </a:r>
            <a:r>
              <a:rPr lang="fr-FR" dirty="0"/>
              <a:t> : </a:t>
            </a:r>
            <a:r>
              <a:rPr lang="fr-FR" b="1" dirty="0"/>
              <a:t>Zéro administration humaine :</a:t>
            </a:r>
            <a:r>
              <a:rPr lang="fr-FR" dirty="0"/>
              <a:t> Le système gère seul le déploiement, la surveillance et la destruction des environnements, je vous détaillerez ce point par la suite.</a:t>
            </a:r>
          </a:p>
        </p:txBody>
      </p:sp>
    </p:spTree>
    <p:extLst>
      <p:ext uri="{BB962C8B-B14F-4D97-AF65-F5344CB8AC3E}">
        <p14:creationId xmlns:p14="http://schemas.microsoft.com/office/powerpoint/2010/main" val="2056389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Pour l'architecture on a une séparation nette entre le </a:t>
            </a:r>
            <a:r>
              <a:rPr lang="fr-FR" b="1" dirty="0"/>
              <a:t>Control Plane</a:t>
            </a:r>
            <a:r>
              <a:rPr lang="fr-FR" dirty="0"/>
              <a:t>, qui est l'intelligence du système, et le </a:t>
            </a:r>
            <a:r>
              <a:rPr lang="fr-FR" b="1" dirty="0"/>
              <a:t>Data Plane</a:t>
            </a:r>
            <a:r>
              <a:rPr lang="fr-FR" dirty="0"/>
              <a:t>, qui représente la force de calcul.</a:t>
            </a:r>
          </a:p>
          <a:p>
            <a:r>
              <a:rPr lang="fr-FR" dirty="0"/>
              <a:t>Chaque fonction, comme l'API ou l'</a:t>
            </a:r>
            <a:r>
              <a:rPr lang="fr-FR" dirty="0" err="1"/>
              <a:t>Autoscaler</a:t>
            </a:r>
            <a:r>
              <a:rPr lang="fr-FR" dirty="0"/>
              <a:t>, tourne dans son propre micro-service, ce qui garantit que si une pièce tombe, le reste du système survit.</a:t>
            </a:r>
          </a:p>
          <a:p>
            <a:r>
              <a:rPr lang="fr-FR" dirty="0"/>
              <a:t>Enfin, la grande force d'Orion-Dynamic est son </a:t>
            </a:r>
            <a:r>
              <a:rPr lang="fr-FR" b="1" dirty="0"/>
              <a:t>modèle Push</a:t>
            </a:r>
            <a:r>
              <a:rPr lang="fr-FR" dirty="0"/>
              <a:t>. Ce sont les </a:t>
            </a:r>
            <a:r>
              <a:rPr lang="fr-FR" dirty="0" err="1"/>
              <a:t>workers</a:t>
            </a:r>
            <a:r>
              <a:rPr lang="fr-FR" dirty="0"/>
              <a:t> qui viennent s'enregistrer d'eux-mêmes. Techniquement, cela signifie qu'on n'a pas besoin de scanner le réseau ou d'ouvrir des ports complexes sur les firewalls : on peut ajouter de la puissance de calcul instantanément, d'où qu'elle vienne.</a:t>
            </a:r>
          </a:p>
        </p:txBody>
      </p:sp>
    </p:spTree>
    <p:extLst>
      <p:ext uri="{BB962C8B-B14F-4D97-AF65-F5344CB8AC3E}">
        <p14:creationId xmlns:p14="http://schemas.microsoft.com/office/powerpoint/2010/main" val="38646195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Pour rendre Orion-Dynamic fiable et performant, j'ai fait trois choix technologiques majeurs.</a:t>
            </a:r>
          </a:p>
          <a:p>
            <a:r>
              <a:rPr lang="fr-FR" dirty="0"/>
              <a:t>D'abord, pour la </a:t>
            </a:r>
            <a:r>
              <a:rPr lang="fr-FR" b="1" dirty="0"/>
              <a:t>concurrence</a:t>
            </a:r>
            <a:r>
              <a:rPr lang="fr-FR" dirty="0"/>
              <a:t>, on utilise </a:t>
            </a:r>
            <a:r>
              <a:rPr lang="fr-FR" b="1" dirty="0" err="1"/>
              <a:t>MariaDB</a:t>
            </a:r>
            <a:r>
              <a:rPr lang="fr-FR" b="1" dirty="0"/>
              <a:t> avec des transactions ACID</a:t>
            </a:r>
            <a:r>
              <a:rPr lang="fr-FR" dirty="0"/>
              <a:t>. C'est crucial dans un système de location : on ne peut pas se permettre d'avoir deux utilisateurs sur le même serveur par erreur.</a:t>
            </a:r>
          </a:p>
          <a:p>
            <a:r>
              <a:rPr lang="fr-FR" dirty="0"/>
              <a:t>Ensuite, pour la </a:t>
            </a:r>
            <a:r>
              <a:rPr lang="fr-FR" b="1" dirty="0"/>
              <a:t>performance</a:t>
            </a:r>
            <a:r>
              <a:rPr lang="fr-FR" dirty="0"/>
              <a:t>, j'utilise le mécanisme </a:t>
            </a:r>
            <a:r>
              <a:rPr lang="fr-FR" b="1" dirty="0"/>
              <a:t>SKIP LOCKED</a:t>
            </a:r>
            <a:r>
              <a:rPr lang="fr-FR" dirty="0"/>
              <a:t>. C'est un peu le 'secret' de la scalabilité du projet. C'est la même logique que derrière les systèmes massifs comme AWS : cela permet à mon </a:t>
            </a:r>
            <a:r>
              <a:rPr lang="fr-FR" dirty="0" err="1"/>
              <a:t>Scheduler</a:t>
            </a:r>
            <a:r>
              <a:rPr lang="fr-FR" dirty="0"/>
              <a:t> de traiter des centaines de tâches en parallèle sur la base de données sans que les instances ne se bloquent entre elles.</a:t>
            </a:r>
          </a:p>
          <a:p>
            <a:r>
              <a:rPr lang="fr-FR" dirty="0"/>
              <a:t>Enfin, pour la </a:t>
            </a:r>
            <a:r>
              <a:rPr lang="fr-FR" b="1" dirty="0"/>
              <a:t>sécurité</a:t>
            </a:r>
            <a:r>
              <a:rPr lang="fr-FR" dirty="0"/>
              <a:t>, j'ai choisi </a:t>
            </a:r>
            <a:r>
              <a:rPr lang="fr-FR" b="1" dirty="0"/>
              <a:t>Ansible</a:t>
            </a:r>
            <a:r>
              <a:rPr lang="fr-FR" dirty="0"/>
              <a:t>. Il ne sert pas juste à déployer, il gère tout le cycle de vie : il crée des utilisateurs UNIX éphémères pour chaque nouveau bail et, grâce à l'</a:t>
            </a:r>
            <a:r>
              <a:rPr lang="fr-FR" b="1" dirty="0"/>
              <a:t>idempotence</a:t>
            </a:r>
            <a:r>
              <a:rPr lang="fr-FR" dirty="0"/>
              <a:t>, il garantit un nettoyage parfait dès que la session est terminée. Aucune donnée ne survit à la fin du bail</a:t>
            </a:r>
          </a:p>
        </p:txBody>
      </p:sp>
    </p:spTree>
    <p:extLst>
      <p:ext uri="{BB962C8B-B14F-4D97-AF65-F5344CB8AC3E}">
        <p14:creationId xmlns:p14="http://schemas.microsoft.com/office/powerpoint/2010/main" val="5729204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09C07B-8651-C1C6-1BE6-CF24B7C44F34}"/>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7F97B338-3B78-EC8C-08B0-88EA471F9B83}"/>
              </a:ext>
            </a:extLst>
          </p:cNvPr>
          <p:cNvSpPr>
            <a:spLocks noGrp="1" noRot="1" noChangeAspect="1"/>
          </p:cNvSpPr>
          <p:nvPr>
            <p:ph type="sldImg"/>
          </p:nvPr>
        </p:nvSpPr>
        <p:spPr>
          <a:xfrm>
            <a:off x="381000" y="685800"/>
            <a:ext cx="6096000" cy="3429000"/>
          </a:xfrm>
        </p:spPr>
      </p:sp>
      <p:sp>
        <p:nvSpPr>
          <p:cNvPr id="3" name="Espace réservé des notes 2">
            <a:extLst>
              <a:ext uri="{FF2B5EF4-FFF2-40B4-BE49-F238E27FC236}">
                <a16:creationId xmlns:a16="http://schemas.microsoft.com/office/drawing/2014/main" id="{3BF9DD52-94B8-2655-49DF-8414666E4152}"/>
              </a:ext>
            </a:extLst>
          </p:cNvPr>
          <p:cNvSpPr>
            <a:spLocks noGrp="1"/>
          </p:cNvSpPr>
          <p:nvPr>
            <p:ph type="body" idx="1"/>
          </p:nvPr>
        </p:nvSpPr>
        <p:spPr/>
        <p:txBody>
          <a:bodyPr/>
          <a:lstStyle/>
          <a:p>
            <a:r>
              <a:rPr lang="fr-FR" dirty="0"/>
              <a:t>Comme tout prototype, </a:t>
            </a:r>
            <a:r>
              <a:rPr lang="fr-FR" b="1" dirty="0"/>
              <a:t>Orion-Dynamic</a:t>
            </a:r>
            <a:r>
              <a:rPr lang="fr-FR" dirty="0"/>
              <a:t> a ses limites, et les identifier est essentiel pour envisager la suite.</a:t>
            </a:r>
          </a:p>
          <a:p>
            <a:r>
              <a:rPr lang="fr-FR" dirty="0"/>
              <a:t>La première limite est la </a:t>
            </a:r>
            <a:r>
              <a:rPr lang="fr-FR" b="1" dirty="0"/>
              <a:t>centralisation de la base de données</a:t>
            </a:r>
            <a:r>
              <a:rPr lang="fr-FR" dirty="0"/>
              <a:t>. Même si </a:t>
            </a:r>
            <a:r>
              <a:rPr lang="fr-FR" dirty="0" err="1"/>
              <a:t>MariaDB</a:t>
            </a:r>
            <a:r>
              <a:rPr lang="fr-FR" dirty="0"/>
              <a:t> gère parfaitement la cohérence, elle reste le point de passage unique. À très haute échelle, le nombre de connexions simultanées deviendrait un goulot d'étranglement.</a:t>
            </a:r>
          </a:p>
          <a:p>
            <a:r>
              <a:rPr lang="fr-FR" dirty="0"/>
              <a:t>+1</a:t>
            </a:r>
          </a:p>
          <a:p>
            <a:r>
              <a:rPr lang="fr-FR" dirty="0"/>
              <a:t>Concernant la partie réseau, nous avons identifié deux points de vigilance majeurs.</a:t>
            </a:r>
          </a:p>
          <a:p>
            <a:r>
              <a:rPr lang="fr-FR" dirty="0"/>
              <a:t>Le premier, c'est le </a:t>
            </a:r>
            <a:r>
              <a:rPr lang="fr-FR" b="1" dirty="0"/>
              <a:t>pic de charge à l'enregistrement</a:t>
            </a:r>
            <a:r>
              <a:rPr lang="fr-FR" dirty="0"/>
              <a:t>. Comme nos agents poussent leur configuration vers l'API, une arrivée de milliers de ressources d'un coup pourrait saturer l'entrée de notre cluster avant que l'</a:t>
            </a:r>
            <a:r>
              <a:rPr lang="fr-FR" dirty="0" err="1"/>
              <a:t>autoscaler</a:t>
            </a:r>
            <a:r>
              <a:rPr lang="fr-FR" dirty="0"/>
              <a:t> n'ait le temps de réagir.</a:t>
            </a:r>
          </a:p>
          <a:p>
            <a:r>
              <a:rPr lang="fr-FR" dirty="0"/>
              <a:t>Le deuxième point, ce sont les </a:t>
            </a:r>
            <a:r>
              <a:rPr lang="fr-FR" b="1" dirty="0" err="1"/>
              <a:t>Health</a:t>
            </a:r>
            <a:r>
              <a:rPr lang="fr-FR" b="1" dirty="0"/>
              <a:t> Checks</a:t>
            </a:r>
            <a:r>
              <a:rPr lang="fr-FR" dirty="0"/>
              <a:t>. Actuellement, le </a:t>
            </a:r>
            <a:r>
              <a:rPr lang="fr-FR" dirty="0" err="1"/>
              <a:t>Scheduler</a:t>
            </a:r>
            <a:r>
              <a:rPr lang="fr-FR" dirty="0"/>
              <a:t> se connecte régulièrement à chaque </a:t>
            </a:r>
            <a:r>
              <a:rPr lang="fr-FR" dirty="0" err="1"/>
              <a:t>worker</a:t>
            </a:r>
            <a:r>
              <a:rPr lang="fr-FR" dirty="0"/>
              <a:t> via SSH pour vérifier sa santé. SSH est un protocole sécurisé mais gourmand. Si nous gérons 500 ou 1000 </a:t>
            </a:r>
            <a:r>
              <a:rPr lang="fr-FR" dirty="0" err="1"/>
              <a:t>workers</a:t>
            </a:r>
            <a:r>
              <a:rPr lang="fr-FR" dirty="0"/>
              <a:t>, l'accumulation de ces connexions va créer une surcharge réseau et CPU constante sur le Control Plane.</a:t>
            </a:r>
          </a:p>
          <a:p>
            <a:r>
              <a:rPr lang="fr-FR" dirty="0"/>
              <a:t>C'est pour cela que dans mes perspectives d'évolution, je propose d'évoluer vers une </a:t>
            </a:r>
            <a:r>
              <a:rPr lang="fr-FR" b="1" dirty="0"/>
              <a:t>observabilité plus légère</a:t>
            </a:r>
            <a:r>
              <a:rPr lang="fr-FR" dirty="0"/>
              <a:t>, utilisant des protocoles moins coûteux que le SSH pour le monitoring en temps réel.</a:t>
            </a:r>
          </a:p>
          <a:p>
            <a:r>
              <a:rPr lang="fr-FR" dirty="0"/>
              <a:t>Enfin, concernant la </a:t>
            </a:r>
            <a:r>
              <a:rPr lang="fr-FR" b="1" dirty="0"/>
              <a:t>migration</a:t>
            </a:r>
            <a:r>
              <a:rPr lang="fr-FR" dirty="0"/>
              <a:t>, elle est actuellement </a:t>
            </a:r>
            <a:r>
              <a:rPr lang="fr-FR" b="1" dirty="0" err="1"/>
              <a:t>stateless</a:t>
            </a:r>
            <a:r>
              <a:rPr lang="fr-FR" dirty="0"/>
              <a:t>. Nous privilégions la rapidité de remise en service de l'utilisateur sur un nœud sain, mais ses données locales ne le suivent pas encore. L'étape suivante logique serait d'implémenter un stockage partagé pour que la migration soit totalement transparente, même au niveau des fichiers.</a:t>
            </a:r>
          </a:p>
        </p:txBody>
      </p:sp>
    </p:spTree>
    <p:extLst>
      <p:ext uri="{BB962C8B-B14F-4D97-AF65-F5344CB8AC3E}">
        <p14:creationId xmlns:p14="http://schemas.microsoft.com/office/powerpoint/2010/main" val="9914308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C'est sur cet aspect de </a:t>
            </a:r>
            <a:r>
              <a:rPr lang="fr-FR" b="1" dirty="0"/>
              <a:t>Résilience</a:t>
            </a:r>
            <a:r>
              <a:rPr lang="fr-FR" dirty="0"/>
              <a:t> qu'Orion-Dynamic se différencie d'un simple script d'automatisation : le système 'cicatrise' tout seul.</a:t>
            </a:r>
          </a:p>
          <a:p>
            <a:r>
              <a:rPr lang="fr-FR" dirty="0"/>
              <a:t>Nous avons un </a:t>
            </a:r>
            <a:r>
              <a:rPr lang="fr-FR" b="1" dirty="0" err="1"/>
              <a:t>Health</a:t>
            </a:r>
            <a:r>
              <a:rPr lang="fr-FR" b="1" dirty="0"/>
              <a:t> Check actif</a:t>
            </a:r>
            <a:r>
              <a:rPr lang="fr-FR" dirty="0"/>
              <a:t> via SSH qui interroge chaque </a:t>
            </a:r>
            <a:r>
              <a:rPr lang="fr-FR" dirty="0" err="1"/>
              <a:t>worker</a:t>
            </a:r>
            <a:r>
              <a:rPr lang="fr-FR" dirty="0"/>
              <a:t> toutes les 30 secondes. Si un serveur tombe, que ce soit une panne matérielle ou une intervention extérieure, le système ne reste pas les bras croisés. Il déclenche une </a:t>
            </a:r>
            <a:r>
              <a:rPr lang="fr-FR" b="1" dirty="0"/>
              <a:t>migration à chaud</a:t>
            </a:r>
            <a:r>
              <a:rPr lang="fr-FR" dirty="0"/>
              <a:t> : l'utilisateur est redirigé vers une ressource saine en une dizaine de secondes.</a:t>
            </a:r>
          </a:p>
          <a:p>
            <a:r>
              <a:rPr lang="fr-FR" dirty="0"/>
              <a:t>Enfin, nous appliquons une politique de </a:t>
            </a:r>
            <a:r>
              <a:rPr lang="fr-FR" b="1" dirty="0"/>
              <a:t>sécurité post-mortem</a:t>
            </a:r>
            <a:r>
              <a:rPr lang="fr-FR" dirty="0"/>
              <a:t> stricte. Un serveur qui a crashé n'est jamais réutilisé tel quel. S'il revient à la vie, il subit une purge complète (un 'Wipe') pour s'assurer qu'aucune donnée résiduelle ou corruption ne subsiste avant d'être remis dans l'inventaire dynamique.</a:t>
            </a:r>
          </a:p>
        </p:txBody>
      </p:sp>
    </p:spTree>
    <p:extLst>
      <p:ext uri="{BB962C8B-B14F-4D97-AF65-F5344CB8AC3E}">
        <p14:creationId xmlns:p14="http://schemas.microsoft.com/office/powerpoint/2010/main" val="30976189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La </a:t>
            </a:r>
            <a:r>
              <a:rPr lang="fr-FR" b="1" dirty="0"/>
              <a:t>qualité logicielle</a:t>
            </a:r>
            <a:r>
              <a:rPr lang="fr-FR" dirty="0"/>
              <a:t> a été au centre du développement, avec une couverture de tests de </a:t>
            </a:r>
            <a:r>
              <a:rPr lang="fr-FR" b="1" dirty="0"/>
              <a:t>82%</a:t>
            </a:r>
            <a:r>
              <a:rPr lang="fr-FR" dirty="0"/>
              <a:t>. Cela nous permet d'avoir une confiance totale dans les mécanismes de migration et de gestion de baux que je vous ai montrer.</a:t>
            </a:r>
          </a:p>
          <a:p>
            <a:r>
              <a:rPr lang="fr-FR" dirty="0"/>
              <a:t>L'</a:t>
            </a:r>
            <a:r>
              <a:rPr lang="fr-FR" b="1" dirty="0"/>
              <a:t>architecture est entièrement réplicable</a:t>
            </a:r>
            <a:r>
              <a:rPr lang="fr-FR" dirty="0"/>
              <a:t> grâce à Docker Compose. On peut cloner le projet et le lancer en quelques secondes, que ce soit pour du développement ou du déploiement réel.</a:t>
            </a:r>
          </a:p>
          <a:p>
            <a:r>
              <a:rPr lang="fr-FR" dirty="0"/>
              <a:t>En résumé, nous avons une plateforme PaaS privée fonctionnelle, capable de s'</a:t>
            </a:r>
            <a:r>
              <a:rPr lang="fr-FR" dirty="0" err="1"/>
              <a:t>auto-réparer</a:t>
            </a:r>
            <a:r>
              <a:rPr lang="fr-FR" dirty="0"/>
              <a:t>. C'est une base extrêmement saine qu’on pourrait faire évoluer.</a:t>
            </a:r>
          </a:p>
        </p:txBody>
      </p:sp>
    </p:spTree>
    <p:extLst>
      <p:ext uri="{BB962C8B-B14F-4D97-AF65-F5344CB8AC3E}">
        <p14:creationId xmlns:p14="http://schemas.microsoft.com/office/powerpoint/2010/main" val="1028877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La première étape sera le passage à l'</a:t>
            </a:r>
            <a:r>
              <a:rPr lang="fr-FR" b="1" dirty="0"/>
              <a:t>Infrastructure as Code</a:t>
            </a:r>
            <a:r>
              <a:rPr lang="fr-FR" dirty="0"/>
              <a:t>. En intégrant </a:t>
            </a:r>
            <a:r>
              <a:rPr lang="fr-FR" b="1" dirty="0" err="1"/>
              <a:t>Terraform</a:t>
            </a:r>
            <a:r>
              <a:rPr lang="fr-FR" dirty="0"/>
              <a:t>, nous pourrons sortir de l'environnement local pour piloter dynamiquement des instances sur AWS ou Google Cloud. </a:t>
            </a:r>
          </a:p>
          <a:p>
            <a:r>
              <a:rPr lang="fr-FR" dirty="0"/>
              <a:t>Sur le plan de la sécurité, nous prévoyons de basculer vers un </a:t>
            </a:r>
            <a:r>
              <a:rPr lang="fr-FR" b="1" dirty="0"/>
              <a:t>réseau Overlay</a:t>
            </a:r>
            <a:r>
              <a:rPr lang="fr-FR" dirty="0"/>
              <a:t>. L'idée est de masquer totalement l'infrastructure du réseau public en utilisant un </a:t>
            </a:r>
            <a:r>
              <a:rPr lang="fr-FR" b="1" dirty="0" err="1"/>
              <a:t>Mesh</a:t>
            </a:r>
            <a:r>
              <a:rPr lang="fr-FR" b="1" dirty="0"/>
              <a:t> VPN via </a:t>
            </a:r>
            <a:r>
              <a:rPr lang="fr-FR" b="1" dirty="0" err="1"/>
              <a:t>WireGuard</a:t>
            </a:r>
            <a:r>
              <a:rPr lang="fr-FR" dirty="0"/>
              <a:t>. Cela sécuriserait tous les échanges entre le cerveau du système et ses ressources. </a:t>
            </a:r>
          </a:p>
          <a:p>
            <a:r>
              <a:rPr lang="fr-FR" dirty="0"/>
              <a:t>Enfin, pour une gestion à grande échelle, l'</a:t>
            </a:r>
            <a:r>
              <a:rPr lang="fr-FR" b="1" dirty="0"/>
              <a:t>Observabilité</a:t>
            </a:r>
            <a:r>
              <a:rPr lang="fr-FR" dirty="0"/>
              <a:t> est indispensable. L'ajout de tableaux de bord </a:t>
            </a:r>
            <a:r>
              <a:rPr lang="fr-FR" b="1" dirty="0" err="1"/>
              <a:t>Grafana</a:t>
            </a:r>
            <a:r>
              <a:rPr lang="fr-FR" dirty="0"/>
              <a:t> permettrait de surveiller la charge du cluster en temps réel et d'anticiper les besoins d'</a:t>
            </a:r>
            <a:r>
              <a:rPr lang="fr-FR" dirty="0" err="1"/>
              <a:t>autoscaling</a:t>
            </a:r>
            <a:r>
              <a:rPr lang="fr-FR" dirty="0"/>
              <a:t> avant même que les seuils critiques ne soient atteints. </a:t>
            </a:r>
          </a:p>
        </p:txBody>
      </p:sp>
    </p:spTree>
    <p:extLst>
      <p:ext uri="{BB962C8B-B14F-4D97-AF65-F5344CB8AC3E}">
        <p14:creationId xmlns:p14="http://schemas.microsoft.com/office/powerpoint/2010/main" val="9233179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r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Auteur et date"/>
          <p:cNvSpPr txBox="1">
            <a:spLocks noGrp="1"/>
          </p:cNvSpPr>
          <p:nvPr>
            <p:ph type="body" sz="quarter" idx="21" hasCustomPrompt="1"/>
          </p:nvPr>
        </p:nvSpPr>
        <p:spPr>
          <a:xfrm>
            <a:off x="1206498" y="11839048"/>
            <a:ext cx="21971003" cy="636979"/>
          </a:xfrm>
          <a:prstGeom prst="rect">
            <a:avLst/>
          </a:prstGeom>
        </p:spPr>
        <p:txBody>
          <a:bodyPr lIns="45719" tIns="45719" rIns="45719" bIns="45719" anchor="b"/>
          <a:lstStyle>
            <a:lvl1pPr marL="0" indent="0" defTabSz="825500">
              <a:lnSpc>
                <a:spcPct val="100000"/>
              </a:lnSpc>
              <a:spcBef>
                <a:spcPts val="0"/>
              </a:spcBef>
              <a:buSzTx/>
              <a:buNone/>
              <a:defRPr sz="3600" b="1"/>
            </a:lvl1pPr>
          </a:lstStyle>
          <a:p>
            <a:r>
              <a:t>Auteur et date</a:t>
            </a:r>
          </a:p>
        </p:txBody>
      </p:sp>
      <p:sp>
        <p:nvSpPr>
          <p:cNvPr id="12" name="Titre de la présentation"/>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Titre de la présentation</a:t>
            </a:r>
          </a:p>
        </p:txBody>
      </p:sp>
      <p:sp>
        <p:nvSpPr>
          <p:cNvPr id="13" name="Texte niveau 1…"/>
          <p:cNvSpPr txBox="1">
            <a:spLocks noGrp="1"/>
          </p:cNvSpPr>
          <p:nvPr>
            <p:ph type="body" sz="quarter" idx="1" hasCustomPrompt="1"/>
          </p:nvPr>
        </p:nvSpPr>
        <p:spPr>
          <a:xfrm>
            <a:off x="1206500" y="7196865"/>
            <a:ext cx="21971000"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Sous-titre de la présentation</a:t>
            </a:r>
          </a:p>
          <a:p>
            <a:pPr lvl="1"/>
            <a:endParaRPr/>
          </a:p>
          <a:p>
            <a:pPr lvl="2"/>
            <a:endParaRPr/>
          </a:p>
          <a:p>
            <a:pPr lvl="3"/>
            <a:endParaRPr/>
          </a:p>
          <a:p>
            <a:pPr lvl="4"/>
            <a:endParaRPr/>
          </a:p>
        </p:txBody>
      </p:sp>
      <p:sp>
        <p:nvSpPr>
          <p:cNvPr id="14" name="Numéro de diapositive"/>
          <p:cNvSpPr txBox="1">
            <a:spLocks noGrp="1"/>
          </p:cNvSpPr>
          <p:nvPr>
            <p:ph type="sldNum" sz="quarter" idx="2"/>
          </p:nvPr>
        </p:nvSpPr>
        <p:spPr>
          <a:xfrm>
            <a:off x="12007748" y="13080999"/>
            <a:ext cx="368504" cy="374600"/>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re seulement">
    <p:spTree>
      <p:nvGrpSpPr>
        <p:cNvPr id="1" name=""/>
        <p:cNvGrpSpPr/>
        <p:nvPr/>
      </p:nvGrpSpPr>
      <p:grpSpPr>
        <a:xfrm>
          <a:off x="0" y="0"/>
          <a:ext cx="0" cy="0"/>
          <a:chOff x="0" y="0"/>
          <a:chExt cx="0" cy="0"/>
        </a:xfrm>
      </p:grpSpPr>
      <p:sp>
        <p:nvSpPr>
          <p:cNvPr id="99" name="Titre de diapositive"/>
          <p:cNvSpPr txBox="1">
            <a:spLocks noGrp="1"/>
          </p:cNvSpPr>
          <p:nvPr>
            <p:ph type="title" hasCustomPrompt="1"/>
          </p:nvPr>
        </p:nvSpPr>
        <p:spPr>
          <a:xfrm>
            <a:off x="1206500" y="952500"/>
            <a:ext cx="21971000" cy="1434949"/>
          </a:xfrm>
          <a:prstGeom prst="rect">
            <a:avLst/>
          </a:prstGeom>
        </p:spPr>
        <p:txBody>
          <a:bodyPr/>
          <a:lstStyle/>
          <a:p>
            <a:r>
              <a:t>Titre de diapositive</a:t>
            </a:r>
          </a:p>
        </p:txBody>
      </p:sp>
      <p:sp>
        <p:nvSpPr>
          <p:cNvPr id="100" name="Sous-titre de diapositiv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Sous-titre de diapositive</a:t>
            </a:r>
          </a:p>
        </p:txBody>
      </p:sp>
      <p:sp>
        <p:nvSpPr>
          <p:cNvPr id="101"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Ordre du jour">
    <p:spTree>
      <p:nvGrpSpPr>
        <p:cNvPr id="1" name=""/>
        <p:cNvGrpSpPr/>
        <p:nvPr/>
      </p:nvGrpSpPr>
      <p:grpSpPr>
        <a:xfrm>
          <a:off x="0" y="0"/>
          <a:ext cx="0" cy="0"/>
          <a:chOff x="0" y="0"/>
          <a:chExt cx="0" cy="0"/>
        </a:xfrm>
      </p:grpSpPr>
      <p:sp>
        <p:nvSpPr>
          <p:cNvPr id="108" name="Titre de l’ordre du jour"/>
          <p:cNvSpPr txBox="1">
            <a:spLocks noGrp="1"/>
          </p:cNvSpPr>
          <p:nvPr>
            <p:ph type="title" hasCustomPrompt="1"/>
          </p:nvPr>
        </p:nvSpPr>
        <p:spPr>
          <a:xfrm>
            <a:off x="1206500" y="952500"/>
            <a:ext cx="21971000" cy="1435100"/>
          </a:xfrm>
          <a:prstGeom prst="rect">
            <a:avLst/>
          </a:prstGeom>
        </p:spPr>
        <p:txBody>
          <a:bodyPr/>
          <a:lstStyle/>
          <a:p>
            <a:r>
              <a:t>Titre de l’ordre du jour</a:t>
            </a:r>
          </a:p>
        </p:txBody>
      </p:sp>
      <p:sp>
        <p:nvSpPr>
          <p:cNvPr id="109" name="Sous-titre de l’ordre du jour"/>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Sous-titre de l’ordre du jour</a:t>
            </a:r>
          </a:p>
        </p:txBody>
      </p:sp>
      <p:sp>
        <p:nvSpPr>
          <p:cNvPr id="110" name="Texte niveau 1…"/>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Rubriques de l’ordre du jour</a:t>
            </a:r>
          </a:p>
          <a:p>
            <a:pPr lvl="1"/>
            <a:endParaRPr/>
          </a:p>
          <a:p>
            <a:pPr lvl="2"/>
            <a:endParaRPr/>
          </a:p>
          <a:p>
            <a:pPr lvl="3"/>
            <a:endParaRPr/>
          </a:p>
          <a:p>
            <a:pPr lvl="4"/>
            <a:endParaRPr/>
          </a:p>
        </p:txBody>
      </p:sp>
      <p:sp>
        <p:nvSpPr>
          <p:cNvPr id="111"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Déclaration">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8" name="Texte niveau 1…"/>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Déclaration</a:t>
            </a:r>
          </a:p>
          <a:p>
            <a:pPr lvl="1"/>
            <a:endParaRPr/>
          </a:p>
          <a:p>
            <a:pPr lvl="2"/>
            <a:endParaRPr/>
          </a:p>
          <a:p>
            <a:pPr lvl="3"/>
            <a:endParaRPr/>
          </a:p>
          <a:p>
            <a:pPr lvl="4"/>
            <a:endParaRPr/>
          </a:p>
        </p:txBody>
      </p:sp>
      <p:sp>
        <p:nvSpPr>
          <p:cNvPr id="11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Fait importan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6" name="Données clés"/>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Données clés</a:t>
            </a:r>
          </a:p>
        </p:txBody>
      </p:sp>
      <p:sp>
        <p:nvSpPr>
          <p:cNvPr id="127" name="Texte niveau 1…"/>
          <p:cNvSpPr txBox="1">
            <a:spLocks noGrp="1"/>
          </p:cNvSpPr>
          <p:nvPr>
            <p:ph type="body" idx="1" hasCustomPrompt="1"/>
          </p:nvPr>
        </p:nvSpPr>
        <p:spPr>
          <a:xfrm>
            <a:off x="1206500" y="935258"/>
            <a:ext cx="21971000" cy="7359063"/>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100 %</a:t>
            </a:r>
          </a:p>
          <a:p>
            <a:pPr lvl="1"/>
            <a:endParaRPr/>
          </a:p>
          <a:p>
            <a:pPr lvl="2"/>
            <a:endParaRPr/>
          </a:p>
          <a:p>
            <a:pPr lvl="3"/>
            <a:endParaRPr/>
          </a:p>
          <a:p>
            <a:pPr lvl="4"/>
            <a:endParaRPr/>
          </a:p>
        </p:txBody>
      </p:sp>
      <p:sp>
        <p:nvSpPr>
          <p:cNvPr id="128"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Citation">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5" name="Attribution"/>
          <p:cNvSpPr txBox="1">
            <a:spLocks noGrp="1"/>
          </p:cNvSpPr>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36" name="Texte niveau 1…"/>
          <p:cNvSpPr txBox="1">
            <a:spLocks noGrp="1"/>
          </p:cNvSpPr>
          <p:nvPr>
            <p:ph type="body" sz="half" idx="1" hasCustomPrompt="1"/>
          </p:nvPr>
        </p:nvSpPr>
        <p:spPr>
          <a:xfrm>
            <a:off x="1753923" y="4939860"/>
            <a:ext cx="20876154" cy="3836280"/>
          </a:xfrm>
          <a:prstGeom prst="rect">
            <a:avLst/>
          </a:prstGeom>
        </p:spPr>
        <p:txBody>
          <a:bodyPr anchor="ct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 Citation notable »</a:t>
            </a:r>
          </a:p>
          <a:p>
            <a:pPr lvl="1"/>
            <a:endParaRPr/>
          </a:p>
          <a:p>
            <a:pPr lvl="2"/>
            <a:endParaRPr/>
          </a:p>
          <a:p>
            <a:pPr lvl="3"/>
            <a:endParaRPr/>
          </a:p>
          <a:p>
            <a:pPr lvl="4"/>
            <a:endParaRPr/>
          </a:p>
        </p:txBody>
      </p:sp>
      <p:sp>
        <p:nvSpPr>
          <p:cNvPr id="137"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3 photos">
    <p:spTree>
      <p:nvGrpSpPr>
        <p:cNvPr id="1" name=""/>
        <p:cNvGrpSpPr/>
        <p:nvPr/>
      </p:nvGrpSpPr>
      <p:grpSpPr>
        <a:xfrm>
          <a:off x="0" y="0"/>
          <a:ext cx="0" cy="0"/>
          <a:chOff x="0" y="0"/>
          <a:chExt cx="0" cy="0"/>
        </a:xfrm>
      </p:grpSpPr>
      <p:sp>
        <p:nvSpPr>
          <p:cNvPr id="144" name="Vue en contre-plongée et en noir et blanc d’un bâtiment d’appartements futuristes sous un ciel nuageux"/>
          <p:cNvSpPr>
            <a:spLocks noGrp="1"/>
          </p:cNvSpPr>
          <p:nvPr>
            <p:ph type="pic" idx="21"/>
          </p:nvPr>
        </p:nvSpPr>
        <p:spPr>
          <a:xfrm>
            <a:off x="-120802" y="1270000"/>
            <a:ext cx="16840201" cy="11226800"/>
          </a:xfrm>
          <a:prstGeom prst="rect">
            <a:avLst/>
          </a:prstGeom>
        </p:spPr>
        <p:txBody>
          <a:bodyPr lIns="91439" tIns="45719" rIns="91439" bIns="45719">
            <a:noAutofit/>
          </a:bodyPr>
          <a:lstStyle/>
          <a:p>
            <a:endParaRPr/>
          </a:p>
        </p:txBody>
      </p:sp>
      <p:sp>
        <p:nvSpPr>
          <p:cNvPr id="145" name="Photo en noir et blanc de l’extérieur d’un bâtiment de bureaux moderne "/>
          <p:cNvSpPr>
            <a:spLocks noGrp="1"/>
          </p:cNvSpPr>
          <p:nvPr>
            <p:ph type="pic" sz="quarter" idx="22"/>
          </p:nvPr>
        </p:nvSpPr>
        <p:spPr>
          <a:xfrm>
            <a:off x="15443200" y="1270000"/>
            <a:ext cx="8102600" cy="5410200"/>
          </a:xfrm>
          <a:prstGeom prst="rect">
            <a:avLst/>
          </a:prstGeom>
        </p:spPr>
        <p:txBody>
          <a:bodyPr lIns="91439" tIns="45719" rIns="91439" bIns="45719">
            <a:noAutofit/>
          </a:bodyPr>
          <a:lstStyle/>
          <a:p>
            <a:endParaRPr/>
          </a:p>
        </p:txBody>
      </p:sp>
      <p:sp>
        <p:nvSpPr>
          <p:cNvPr id="146" name="Photo en noir et blanc d’une architecture moderne similaire à de la maille, sur un bâtiment"/>
          <p:cNvSpPr>
            <a:spLocks noGrp="1"/>
          </p:cNvSpPr>
          <p:nvPr>
            <p:ph type="pic" sz="half" idx="23"/>
          </p:nvPr>
        </p:nvSpPr>
        <p:spPr>
          <a:xfrm>
            <a:off x="15811500" y="4876800"/>
            <a:ext cx="7366000" cy="9829800"/>
          </a:xfrm>
          <a:prstGeom prst="rect">
            <a:avLst/>
          </a:prstGeom>
        </p:spPr>
        <p:txBody>
          <a:bodyPr lIns="91439" tIns="45719" rIns="91439" bIns="45719">
            <a:noAutofit/>
          </a:bodyPr>
          <a:lstStyle/>
          <a:p>
            <a:endParaRPr/>
          </a:p>
        </p:txBody>
      </p:sp>
      <p:sp>
        <p:nvSpPr>
          <p:cNvPr id="147"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Photo">
    <p:bg>
      <p:bgPr>
        <a:solidFill>
          <a:srgbClr val="000000"/>
        </a:solidFill>
        <a:effectLst/>
      </p:bgPr>
    </p:bg>
    <p:spTree>
      <p:nvGrpSpPr>
        <p:cNvPr id="1" name=""/>
        <p:cNvGrpSpPr/>
        <p:nvPr/>
      </p:nvGrpSpPr>
      <p:grpSpPr>
        <a:xfrm>
          <a:off x="0" y="0"/>
          <a:ext cx="0" cy="0"/>
          <a:chOff x="0" y="0"/>
          <a:chExt cx="0" cy="0"/>
        </a:xfrm>
      </p:grpSpPr>
      <p:sp>
        <p:nvSpPr>
          <p:cNvPr id="154" name="Vue en contre-plongée et en noir et blanc d’un bâtiment moderne"/>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155"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Vierg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2"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re et photo">
    <p:bg>
      <p:bgPr>
        <a:solidFill>
          <a:srgbClr val="000000"/>
        </a:solidFill>
        <a:effectLst/>
      </p:bgPr>
    </p:bg>
    <p:spTree>
      <p:nvGrpSpPr>
        <p:cNvPr id="1" name=""/>
        <p:cNvGrpSpPr/>
        <p:nvPr/>
      </p:nvGrpSpPr>
      <p:grpSpPr>
        <a:xfrm>
          <a:off x="0" y="0"/>
          <a:ext cx="0" cy="0"/>
          <a:chOff x="0" y="0"/>
          <a:chExt cx="0" cy="0"/>
        </a:xfrm>
      </p:grpSpPr>
      <p:sp>
        <p:nvSpPr>
          <p:cNvPr id="21" name="Photo en noir et blanc de lumière et d’ombres sur un bâtiment"/>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22" name="Titre de la présentation"/>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Titre de la présentation</a:t>
            </a:r>
          </a:p>
        </p:txBody>
      </p:sp>
      <p:sp>
        <p:nvSpPr>
          <p:cNvPr id="23" name="Auteur et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Auteur et date</a:t>
            </a:r>
          </a:p>
        </p:txBody>
      </p:sp>
      <p:sp>
        <p:nvSpPr>
          <p:cNvPr id="24" name="Texte niveau 1…"/>
          <p:cNvSpPr txBox="1">
            <a:spLocks noGrp="1"/>
          </p:cNvSpPr>
          <p:nvPr>
            <p:ph type="body" sz="quarter" idx="1" hasCustomPrompt="1"/>
          </p:nvPr>
        </p:nvSpPr>
        <p:spPr>
          <a:xfrm>
            <a:off x="1206500" y="11609910"/>
            <a:ext cx="21971000" cy="1144688"/>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Sous-titre de la présentation </a:t>
            </a:r>
          </a:p>
          <a:p>
            <a:pPr lvl="1"/>
            <a:endParaRPr/>
          </a:p>
          <a:p>
            <a:pPr lvl="2"/>
            <a:endParaRPr/>
          </a:p>
          <a:p>
            <a:pPr lvl="3"/>
            <a:endParaRPr/>
          </a:p>
          <a:p>
            <a:pPr lvl="4"/>
            <a:endParaRPr/>
          </a:p>
        </p:txBody>
      </p:sp>
      <p:sp>
        <p:nvSpPr>
          <p:cNvPr id="25"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Autre titre et photo">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2" name="Titre de diapositive"/>
          <p:cNvSpPr txBox="1">
            <a:spLocks noGrp="1"/>
          </p:cNvSpPr>
          <p:nvPr>
            <p:ph type="title" hasCustomPrompt="1"/>
          </p:nvPr>
        </p:nvSpPr>
        <p:spPr>
          <a:xfrm>
            <a:off x="1206500" y="1270000"/>
            <a:ext cx="9779000" cy="5882273"/>
          </a:xfrm>
          <a:prstGeom prst="rect">
            <a:avLst/>
          </a:prstGeom>
        </p:spPr>
        <p:txBody>
          <a:bodyPr anchor="b"/>
          <a:lstStyle/>
          <a:p>
            <a:r>
              <a:t>Titre de diapositive</a:t>
            </a:r>
          </a:p>
        </p:txBody>
      </p:sp>
      <p:sp>
        <p:nvSpPr>
          <p:cNvPr id="33" name="Texte niveau 1…"/>
          <p:cNvSpPr txBox="1">
            <a:spLocks noGrp="1"/>
          </p:cNvSpPr>
          <p:nvPr>
            <p:ph type="body" sz="quarter" idx="1" hasCustomPrompt="1"/>
          </p:nvPr>
        </p:nvSpPr>
        <p:spPr>
          <a:xfrm>
            <a:off x="1206500" y="7060576"/>
            <a:ext cx="9779000" cy="5382403"/>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Sous-titre de diapositive</a:t>
            </a:r>
          </a:p>
          <a:p>
            <a:pPr lvl="1"/>
            <a:endParaRPr/>
          </a:p>
          <a:p>
            <a:pPr lvl="2"/>
            <a:endParaRPr/>
          </a:p>
          <a:p>
            <a:pPr lvl="3"/>
            <a:endParaRPr/>
          </a:p>
          <a:p>
            <a:pPr lvl="4"/>
            <a:endParaRPr/>
          </a:p>
        </p:txBody>
      </p:sp>
      <p:sp>
        <p:nvSpPr>
          <p:cNvPr id="34" name="Photo en noir et blanc d’ombres projetées sur une structure en béton"/>
          <p:cNvSpPr>
            <a:spLocks noGrp="1"/>
          </p:cNvSpPr>
          <p:nvPr>
            <p:ph type="pic" idx="21"/>
          </p:nvPr>
        </p:nvSpPr>
        <p:spPr>
          <a:xfrm>
            <a:off x="9270652" y="1263650"/>
            <a:ext cx="16757661" cy="11188700"/>
          </a:xfrm>
          <a:prstGeom prst="rect">
            <a:avLst/>
          </a:prstGeom>
        </p:spPr>
        <p:txBody>
          <a:bodyPr lIns="91439" tIns="45719" rIns="91439" bIns="45719">
            <a:noAutofit/>
          </a:bodyPr>
          <a:lstStyle/>
          <a:p>
            <a:endParaRPr/>
          </a:p>
        </p:txBody>
      </p:sp>
      <p:sp>
        <p:nvSpPr>
          <p:cNvPr id="35" name="Numéro de diapositive"/>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re et puces">
    <p:spTree>
      <p:nvGrpSpPr>
        <p:cNvPr id="1" name=""/>
        <p:cNvGrpSpPr/>
        <p:nvPr/>
      </p:nvGrpSpPr>
      <p:grpSpPr>
        <a:xfrm>
          <a:off x="0" y="0"/>
          <a:ext cx="0" cy="0"/>
          <a:chOff x="0" y="0"/>
          <a:chExt cx="0" cy="0"/>
        </a:xfrm>
      </p:grpSpPr>
      <p:sp>
        <p:nvSpPr>
          <p:cNvPr id="42" name="Titre de diapositive"/>
          <p:cNvSpPr txBox="1">
            <a:spLocks noGrp="1"/>
          </p:cNvSpPr>
          <p:nvPr>
            <p:ph type="title" hasCustomPrompt="1"/>
          </p:nvPr>
        </p:nvSpPr>
        <p:spPr>
          <a:prstGeom prst="rect">
            <a:avLst/>
          </a:prstGeom>
        </p:spPr>
        <p:txBody>
          <a:bodyPr/>
          <a:lstStyle/>
          <a:p>
            <a:r>
              <a:t>Titre de diapositive</a:t>
            </a:r>
          </a:p>
        </p:txBody>
      </p:sp>
      <p:sp>
        <p:nvSpPr>
          <p:cNvPr id="43" name="Sous-titre de diapositiv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Sous-titre de diapositive</a:t>
            </a:r>
          </a:p>
        </p:txBody>
      </p:sp>
      <p:sp>
        <p:nvSpPr>
          <p:cNvPr id="44" name="Texte niveau 1…"/>
          <p:cNvSpPr txBox="1">
            <a:spLocks noGrp="1"/>
          </p:cNvSpPr>
          <p:nvPr>
            <p:ph type="body" idx="1" hasCustomPrompt="1"/>
          </p:nvPr>
        </p:nvSpPr>
        <p:spPr>
          <a:prstGeom prst="rect">
            <a:avLst/>
          </a:prstGeom>
        </p:spPr>
        <p:txBody>
          <a:bodyPr/>
          <a:lstStyle/>
          <a:p>
            <a:r>
              <a:t>Texte de puce de diapositive</a:t>
            </a:r>
          </a:p>
          <a:p>
            <a:pPr lvl="1"/>
            <a:endParaRPr/>
          </a:p>
          <a:p>
            <a:pPr lvl="2"/>
            <a:endParaRPr/>
          </a:p>
          <a:p>
            <a:pPr lvl="3"/>
            <a:endParaRPr/>
          </a:p>
          <a:p>
            <a:pPr lvl="4"/>
            <a:endParaRPr/>
          </a:p>
        </p:txBody>
      </p:sp>
      <p:sp>
        <p:nvSpPr>
          <p:cNvPr id="45"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uces">
    <p:spTree>
      <p:nvGrpSpPr>
        <p:cNvPr id="1" name=""/>
        <p:cNvGrpSpPr/>
        <p:nvPr/>
      </p:nvGrpSpPr>
      <p:grpSpPr>
        <a:xfrm>
          <a:off x="0" y="0"/>
          <a:ext cx="0" cy="0"/>
          <a:chOff x="0" y="0"/>
          <a:chExt cx="0" cy="0"/>
        </a:xfrm>
      </p:grpSpPr>
      <p:sp>
        <p:nvSpPr>
          <p:cNvPr id="52" name="Texte niveau 1…"/>
          <p:cNvSpPr txBox="1">
            <a:spLocks noGrp="1"/>
          </p:cNvSpPr>
          <p:nvPr>
            <p:ph type="body" idx="1" hasCustomPrompt="1"/>
          </p:nvPr>
        </p:nvSpPr>
        <p:spPr>
          <a:prstGeom prst="rect">
            <a:avLst/>
          </a:prstGeom>
        </p:spPr>
        <p:txBody>
          <a:bodyPr numCol="2" spcCol="1098550"/>
          <a:lstStyle/>
          <a:p>
            <a:r>
              <a:t>Texte de puce de diapositive</a:t>
            </a:r>
          </a:p>
          <a:p>
            <a:pPr lvl="1"/>
            <a:endParaRPr/>
          </a:p>
          <a:p>
            <a:pPr lvl="2"/>
            <a:endParaRPr/>
          </a:p>
          <a:p>
            <a:pPr lvl="3"/>
            <a:endParaRPr/>
          </a:p>
          <a:p>
            <a:pPr lvl="4"/>
            <a:endParaRPr/>
          </a:p>
        </p:txBody>
      </p:sp>
      <p:sp>
        <p:nvSpPr>
          <p:cNvPr id="53"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re, puces et photo">
    <p:spTree>
      <p:nvGrpSpPr>
        <p:cNvPr id="1" name=""/>
        <p:cNvGrpSpPr/>
        <p:nvPr/>
      </p:nvGrpSpPr>
      <p:grpSpPr>
        <a:xfrm>
          <a:off x="0" y="0"/>
          <a:ext cx="0" cy="0"/>
          <a:chOff x="0" y="0"/>
          <a:chExt cx="0" cy="0"/>
        </a:xfrm>
      </p:grpSpPr>
      <p:sp>
        <p:nvSpPr>
          <p:cNvPr id="60" name="Titre de diapositive"/>
          <p:cNvSpPr txBox="1">
            <a:spLocks noGrp="1"/>
          </p:cNvSpPr>
          <p:nvPr>
            <p:ph type="title" hasCustomPrompt="1"/>
          </p:nvPr>
        </p:nvSpPr>
        <p:spPr>
          <a:xfrm>
            <a:off x="1206500" y="952500"/>
            <a:ext cx="9779000" cy="1435100"/>
          </a:xfrm>
          <a:prstGeom prst="rect">
            <a:avLst/>
          </a:prstGeom>
        </p:spPr>
        <p:txBody>
          <a:bodyPr/>
          <a:lstStyle/>
          <a:p>
            <a:r>
              <a:t>Titre de diapositive</a:t>
            </a:r>
          </a:p>
        </p:txBody>
      </p:sp>
      <p:sp>
        <p:nvSpPr>
          <p:cNvPr id="61" name="Sous-titre de diapositive"/>
          <p:cNvSpPr txBox="1">
            <a:spLocks noGrp="1"/>
          </p:cNvSpPr>
          <p:nvPr>
            <p:ph type="body" sz="quarter" idx="21" hasCustomPrompt="1"/>
          </p:nvPr>
        </p:nvSpPr>
        <p:spPr>
          <a:xfrm>
            <a:off x="1206500" y="2245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Sous-titre de diapositive</a:t>
            </a:r>
          </a:p>
        </p:txBody>
      </p:sp>
      <p:sp>
        <p:nvSpPr>
          <p:cNvPr id="62" name="Texte niveau 1…"/>
          <p:cNvSpPr txBox="1">
            <a:spLocks noGrp="1"/>
          </p:cNvSpPr>
          <p:nvPr>
            <p:ph type="body" sz="half" idx="1" hasCustomPrompt="1"/>
          </p:nvPr>
        </p:nvSpPr>
        <p:spPr>
          <a:xfrm>
            <a:off x="1206500" y="4248504"/>
            <a:ext cx="9779000" cy="8256012"/>
          </a:xfrm>
          <a:prstGeom prst="rect">
            <a:avLst/>
          </a:prstGeom>
        </p:spPr>
        <p:txBody>
          <a:bodyPr/>
          <a:lstStyle/>
          <a:p>
            <a:r>
              <a:t>Texte de puce de diapositive</a:t>
            </a:r>
          </a:p>
          <a:p>
            <a:pPr lvl="1"/>
            <a:endParaRPr/>
          </a:p>
          <a:p>
            <a:pPr lvl="2"/>
            <a:endParaRPr/>
          </a:p>
          <a:p>
            <a:pPr lvl="3"/>
            <a:endParaRPr/>
          </a:p>
          <a:p>
            <a:pPr lvl="4"/>
            <a:endParaRPr/>
          </a:p>
        </p:txBody>
      </p:sp>
      <p:sp>
        <p:nvSpPr>
          <p:cNvPr id="63" name="Photo en gros plan et en noir et blanc d’un bâtiment à l’architecture complexe"/>
          <p:cNvSpPr>
            <a:spLocks noGrp="1"/>
          </p:cNvSpPr>
          <p:nvPr>
            <p:ph type="pic" idx="22"/>
          </p:nvPr>
        </p:nvSpPr>
        <p:spPr>
          <a:xfrm>
            <a:off x="12192000" y="-1341967"/>
            <a:ext cx="10922000" cy="16399934"/>
          </a:xfrm>
          <a:prstGeom prst="rect">
            <a:avLst/>
          </a:prstGeom>
        </p:spPr>
        <p:txBody>
          <a:bodyPr lIns="91439" tIns="45719" rIns="91439" bIns="45719">
            <a:noAutofit/>
          </a:bodyPr>
          <a:lstStyle/>
          <a:p>
            <a:endParaRPr/>
          </a:p>
        </p:txBody>
      </p:sp>
      <p:sp>
        <p:nvSpPr>
          <p:cNvPr id="64"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re, puces, vidéo direct, petit">
    <p:spTree>
      <p:nvGrpSpPr>
        <p:cNvPr id="1" name=""/>
        <p:cNvGrpSpPr/>
        <p:nvPr/>
      </p:nvGrpSpPr>
      <p:grpSpPr>
        <a:xfrm>
          <a:off x="0" y="0"/>
          <a:ext cx="0" cy="0"/>
          <a:chOff x="0" y="0"/>
          <a:chExt cx="0" cy="0"/>
        </a:xfrm>
      </p:grpSpPr>
      <p:sp>
        <p:nvSpPr>
          <p:cNvPr id="71" name="Titre de diapositive"/>
          <p:cNvSpPr txBox="1">
            <a:spLocks noGrp="1"/>
          </p:cNvSpPr>
          <p:nvPr>
            <p:ph type="title" hasCustomPrompt="1"/>
          </p:nvPr>
        </p:nvSpPr>
        <p:spPr>
          <a:xfrm>
            <a:off x="1206500" y="952500"/>
            <a:ext cx="9779000" cy="1435100"/>
          </a:xfrm>
          <a:prstGeom prst="rect">
            <a:avLst/>
          </a:prstGeom>
        </p:spPr>
        <p:txBody>
          <a:bodyPr/>
          <a:lstStyle/>
          <a:p>
            <a:r>
              <a:t>Titre de diapositive</a:t>
            </a:r>
          </a:p>
        </p:txBody>
      </p:sp>
      <p:sp>
        <p:nvSpPr>
          <p:cNvPr id="72" name="Sous-titre de diapositive"/>
          <p:cNvSpPr txBox="1">
            <a:spLocks noGrp="1"/>
          </p:cNvSpPr>
          <p:nvPr>
            <p:ph type="body" sz="quarter" idx="21" hasCustomPrompt="1"/>
          </p:nvPr>
        </p:nvSpPr>
        <p:spPr>
          <a:xfrm>
            <a:off x="1206500" y="2245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Sous-titre de diapositive</a:t>
            </a:r>
          </a:p>
        </p:txBody>
      </p:sp>
      <p:sp>
        <p:nvSpPr>
          <p:cNvPr id="73" name="Texte niveau 1…"/>
          <p:cNvSpPr txBox="1">
            <a:spLocks noGrp="1"/>
          </p:cNvSpPr>
          <p:nvPr>
            <p:ph type="body" sz="half" idx="1" hasCustomPrompt="1"/>
          </p:nvPr>
        </p:nvSpPr>
        <p:spPr>
          <a:xfrm>
            <a:off x="1206500" y="4248504"/>
            <a:ext cx="9779000" cy="8256012"/>
          </a:xfrm>
          <a:prstGeom prst="rect">
            <a:avLst/>
          </a:prstGeom>
        </p:spPr>
        <p:txBody>
          <a:bodyPr/>
          <a:lstStyle/>
          <a:p>
            <a:r>
              <a:t>Texte de puce de diapositive</a:t>
            </a:r>
          </a:p>
          <a:p>
            <a:pPr lvl="1"/>
            <a:endParaRPr/>
          </a:p>
          <a:p>
            <a:pPr lvl="2"/>
            <a:endParaRPr/>
          </a:p>
          <a:p>
            <a:pPr lvl="3"/>
            <a:endParaRPr/>
          </a:p>
          <a:p>
            <a:pPr lvl="4"/>
            <a:endParaRPr/>
          </a:p>
        </p:txBody>
      </p:sp>
      <p:sp>
        <p:nvSpPr>
          <p:cNvPr id="74"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re, puces, vidéo direct, grand">
    <p:spTree>
      <p:nvGrpSpPr>
        <p:cNvPr id="1" name=""/>
        <p:cNvGrpSpPr/>
        <p:nvPr/>
      </p:nvGrpSpPr>
      <p:grpSpPr>
        <a:xfrm>
          <a:off x="0" y="0"/>
          <a:ext cx="0" cy="0"/>
          <a:chOff x="0" y="0"/>
          <a:chExt cx="0" cy="0"/>
        </a:xfrm>
      </p:grpSpPr>
      <p:sp>
        <p:nvSpPr>
          <p:cNvPr id="81" name="Titre de diapositive"/>
          <p:cNvSpPr txBox="1">
            <a:spLocks noGrp="1"/>
          </p:cNvSpPr>
          <p:nvPr>
            <p:ph type="title" hasCustomPrompt="1"/>
          </p:nvPr>
        </p:nvSpPr>
        <p:spPr>
          <a:xfrm>
            <a:off x="1206500" y="952500"/>
            <a:ext cx="9779000" cy="1435100"/>
          </a:xfrm>
          <a:prstGeom prst="rect">
            <a:avLst/>
          </a:prstGeom>
        </p:spPr>
        <p:txBody>
          <a:bodyPr/>
          <a:lstStyle/>
          <a:p>
            <a:r>
              <a:t>Titre de diapositive</a:t>
            </a:r>
          </a:p>
        </p:txBody>
      </p:sp>
      <p:sp>
        <p:nvSpPr>
          <p:cNvPr id="82" name="Sous-titre de diapositive"/>
          <p:cNvSpPr txBox="1">
            <a:spLocks noGrp="1"/>
          </p:cNvSpPr>
          <p:nvPr>
            <p:ph type="body" sz="quarter" idx="21" hasCustomPrompt="1"/>
          </p:nvPr>
        </p:nvSpPr>
        <p:spPr>
          <a:xfrm>
            <a:off x="1206500" y="2245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Sous-titre de diapositive</a:t>
            </a:r>
          </a:p>
        </p:txBody>
      </p:sp>
      <p:sp>
        <p:nvSpPr>
          <p:cNvPr id="83" name="Texte niveau 1…"/>
          <p:cNvSpPr txBox="1">
            <a:spLocks noGrp="1"/>
          </p:cNvSpPr>
          <p:nvPr>
            <p:ph type="body" sz="half" idx="1" hasCustomPrompt="1"/>
          </p:nvPr>
        </p:nvSpPr>
        <p:spPr>
          <a:xfrm>
            <a:off x="1206500" y="4248504"/>
            <a:ext cx="9779000" cy="8256012"/>
          </a:xfrm>
          <a:prstGeom prst="rect">
            <a:avLst/>
          </a:prstGeom>
        </p:spPr>
        <p:txBody>
          <a:bodyPr/>
          <a:lstStyle/>
          <a:p>
            <a:r>
              <a:t>Texte de puce de diapositive</a:t>
            </a:r>
          </a:p>
          <a:p>
            <a:pPr lvl="1"/>
            <a:endParaRPr/>
          </a:p>
          <a:p>
            <a:pPr lvl="2"/>
            <a:endParaRPr/>
          </a:p>
          <a:p>
            <a:pPr lvl="3"/>
            <a:endParaRPr/>
          </a:p>
          <a:p>
            <a:pPr lvl="4"/>
            <a:endParaRPr/>
          </a:p>
        </p:txBody>
      </p:sp>
      <p:sp>
        <p:nvSpPr>
          <p:cNvPr id="84"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Section">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1" name="Titre de section"/>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Titre de section</a:t>
            </a:r>
          </a:p>
        </p:txBody>
      </p:sp>
      <p:sp>
        <p:nvSpPr>
          <p:cNvPr id="92" name="Numéro de diapositive"/>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‹N°›</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9"/>
          <a:srcRect/>
          <a:stretch>
            <a:fillRect/>
          </a:stretch>
        </a:blipFill>
        <a:effectLst/>
      </p:bgPr>
    </p:bg>
    <p:spTree>
      <p:nvGrpSpPr>
        <p:cNvPr id="1" name=""/>
        <p:cNvGrpSpPr/>
        <p:nvPr/>
      </p:nvGrpSpPr>
      <p:grpSpPr>
        <a:xfrm>
          <a:off x="0" y="0"/>
          <a:ext cx="0" cy="0"/>
          <a:chOff x="0" y="0"/>
          <a:chExt cx="0" cy="0"/>
        </a:xfrm>
      </p:grpSpPr>
      <p:sp>
        <p:nvSpPr>
          <p:cNvPr id="2" name="Titre de diapositive"/>
          <p:cNvSpPr txBox="1">
            <a:spLocks noGrp="1"/>
          </p:cNvSpPr>
          <p:nvPr>
            <p:ph type="title" hasCustomPrompt="1"/>
          </p:nvPr>
        </p:nvSpPr>
        <p:spPr>
          <a:xfrm>
            <a:off x="1206500" y="952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Titre de diapositive</a:t>
            </a:r>
          </a:p>
        </p:txBody>
      </p:sp>
      <p:sp>
        <p:nvSpPr>
          <p:cNvPr id="3" name="Texte niveau 1…"/>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Texte de puce de diapositive</a:t>
            </a:r>
          </a:p>
          <a:p>
            <a:pPr lvl="1"/>
            <a:endParaRPr/>
          </a:p>
          <a:p>
            <a:pPr lvl="2"/>
            <a:endParaRPr/>
          </a:p>
          <a:p>
            <a:pPr lvl="3"/>
            <a:endParaRPr/>
          </a:p>
          <a:p>
            <a:pPr lvl="4"/>
            <a:endParaRPr/>
          </a:p>
        </p:txBody>
      </p:sp>
      <p:sp>
        <p:nvSpPr>
          <p:cNvPr id="4" name="Numéro de diapositive"/>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fld id="{86CB4B4D-7CA3-9044-876B-883B54F8677D}" type="slidenum">
              <a:t>‹N°›</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FFFFFF"/>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FFFFFF"/>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comments" Target="../comments/commen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comments" Target="../comments/commen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comments" Target="../comments/commen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comments" Target="../comments/comment4.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comments" Target="../comments/commen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d Barbier 16 janvier 2026"/>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rPr dirty="0"/>
              <a:t>Ted Barbier </a:t>
            </a:r>
            <a:r>
              <a:rPr lang="fr-FR" dirty="0"/>
              <a:t>09</a:t>
            </a:r>
            <a:r>
              <a:rPr dirty="0"/>
              <a:t> </a:t>
            </a:r>
            <a:r>
              <a:rPr dirty="0" err="1"/>
              <a:t>janvier</a:t>
            </a:r>
            <a:r>
              <a:rPr dirty="0"/>
              <a:t> 2026</a:t>
            </a:r>
          </a:p>
        </p:txBody>
      </p:sp>
      <p:sp>
        <p:nvSpPr>
          <p:cNvPr id="172" name="Orion-Dynamic"/>
          <p:cNvSpPr txBox="1">
            <a:spLocks noGrp="1"/>
          </p:cNvSpPr>
          <p:nvPr>
            <p:ph type="ctrTitle"/>
          </p:nvPr>
        </p:nvSpPr>
        <p:spPr>
          <a:prstGeom prst="rect">
            <a:avLst/>
          </a:prstGeom>
        </p:spPr>
        <p:txBody>
          <a:bodyPr/>
          <a:lstStyle/>
          <a:p>
            <a:r>
              <a:t>Orion-Dynamic</a:t>
            </a:r>
          </a:p>
        </p:txBody>
      </p:sp>
      <p:sp>
        <p:nvSpPr>
          <p:cNvPr id="173" name="Projet de déploiement et Infrastructure as Code"/>
          <p:cNvSpPr txBox="1">
            <a:spLocks noGrp="1"/>
          </p:cNvSpPr>
          <p:nvPr>
            <p:ph type="subTitle" sz="quarter" idx="1"/>
          </p:nvPr>
        </p:nvSpPr>
        <p:spPr>
          <a:prstGeom prst="rect">
            <a:avLst/>
          </a:prstGeom>
        </p:spPr>
        <p:txBody>
          <a:bodyPr/>
          <a:lstStyle/>
          <a:p>
            <a:r>
              <a:t>Projet de déploiement et Infrastructure as Code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Bilan"/>
          <p:cNvSpPr txBox="1">
            <a:spLocks noGrp="1"/>
          </p:cNvSpPr>
          <p:nvPr>
            <p:ph type="title"/>
          </p:nvPr>
        </p:nvSpPr>
        <p:spPr>
          <a:prstGeom prst="rect">
            <a:avLst/>
          </a:prstGeom>
        </p:spPr>
        <p:txBody>
          <a:bodyPr/>
          <a:lstStyle/>
          <a:p>
            <a:r>
              <a:t>Bilan</a:t>
            </a:r>
          </a:p>
        </p:txBody>
      </p:sp>
      <p:sp>
        <p:nvSpPr>
          <p:cNvPr id="207" name="Sous-titre de diapositive"/>
          <p:cNvSpPr txBox="1">
            <a:spLocks noGrp="1"/>
          </p:cNvSpPr>
          <p:nvPr>
            <p:ph type="body" idx="21"/>
          </p:nvPr>
        </p:nvSpPr>
        <p:spPr>
          <a:prstGeom prst="rect">
            <a:avLst/>
          </a:prstGeom>
        </p:spPr>
        <p:txBody>
          <a:bodyPr/>
          <a:lstStyle/>
          <a:p>
            <a:endParaRPr/>
          </a:p>
        </p:txBody>
      </p:sp>
      <p:sp>
        <p:nvSpPr>
          <p:cNvPr id="208" name="Qualité Logicielle…"/>
          <p:cNvSpPr txBox="1">
            <a:spLocks noGrp="1"/>
          </p:cNvSpPr>
          <p:nvPr>
            <p:ph type="body" sz="half" idx="1"/>
          </p:nvPr>
        </p:nvSpPr>
        <p:spPr>
          <a:prstGeom prst="rect">
            <a:avLst/>
          </a:prstGeom>
        </p:spPr>
        <p:txBody>
          <a:bodyPr/>
          <a:lstStyle/>
          <a:p>
            <a:r>
              <a:t>Qualité Logicielle</a:t>
            </a:r>
          </a:p>
          <a:p>
            <a:r>
              <a:t>Architecture Replicable</a:t>
            </a:r>
          </a:p>
          <a:p>
            <a:r>
              <a:t>Bilan</a:t>
            </a:r>
          </a:p>
        </p:txBody>
      </p:sp>
      <p:sp>
        <p:nvSpPr>
          <p:cNvPr id="3" name="Espace réservé pour une image  2">
            <a:extLst>
              <a:ext uri="{FF2B5EF4-FFF2-40B4-BE49-F238E27FC236}">
                <a16:creationId xmlns:a16="http://schemas.microsoft.com/office/drawing/2014/main" id="{BCFE2C7F-7247-D831-6796-3B866FD11964}"/>
              </a:ext>
            </a:extLst>
          </p:cNvPr>
          <p:cNvSpPr>
            <a:spLocks noGrp="1"/>
          </p:cNvSpPr>
          <p:nvPr>
            <p:ph type="pic" idx="22"/>
          </p:nvPr>
        </p:nvSpPr>
        <p:spPr/>
        <p:txBody>
          <a:bodyPr/>
          <a:lstStyle/>
          <a:p>
            <a:endParaRPr lang="fr-F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Amélioration"/>
          <p:cNvSpPr txBox="1">
            <a:spLocks noGrp="1"/>
          </p:cNvSpPr>
          <p:nvPr>
            <p:ph type="title"/>
          </p:nvPr>
        </p:nvSpPr>
        <p:spPr>
          <a:prstGeom prst="rect">
            <a:avLst/>
          </a:prstGeom>
        </p:spPr>
        <p:txBody>
          <a:bodyPr/>
          <a:lstStyle/>
          <a:p>
            <a:r>
              <a:t>Amélioration</a:t>
            </a:r>
          </a:p>
        </p:txBody>
      </p:sp>
      <p:sp>
        <p:nvSpPr>
          <p:cNvPr id="212" name="Sous-titre de diapositive"/>
          <p:cNvSpPr txBox="1">
            <a:spLocks noGrp="1"/>
          </p:cNvSpPr>
          <p:nvPr>
            <p:ph type="body" idx="21"/>
          </p:nvPr>
        </p:nvSpPr>
        <p:spPr>
          <a:prstGeom prst="rect">
            <a:avLst/>
          </a:prstGeom>
        </p:spPr>
        <p:txBody>
          <a:bodyPr/>
          <a:lstStyle/>
          <a:p>
            <a:endParaRPr/>
          </a:p>
        </p:txBody>
      </p:sp>
      <p:sp>
        <p:nvSpPr>
          <p:cNvPr id="213" name="Infrastructure as Code…"/>
          <p:cNvSpPr txBox="1">
            <a:spLocks noGrp="1"/>
          </p:cNvSpPr>
          <p:nvPr>
            <p:ph type="body" sz="half" idx="1"/>
          </p:nvPr>
        </p:nvSpPr>
        <p:spPr>
          <a:prstGeom prst="rect">
            <a:avLst/>
          </a:prstGeom>
        </p:spPr>
        <p:txBody>
          <a:bodyPr/>
          <a:lstStyle/>
          <a:p>
            <a:r>
              <a:t>Infrastructure as Code</a:t>
            </a:r>
          </a:p>
          <a:p>
            <a:r>
              <a:t>Sécurité Réseau (Overlay)</a:t>
            </a:r>
          </a:p>
          <a:p>
            <a:r>
              <a:t>Observabilité</a:t>
            </a:r>
          </a:p>
        </p:txBody>
      </p:sp>
      <p:pic>
        <p:nvPicPr>
          <p:cNvPr id="214" name="Gemini_Generated_Image_eyy8m5eyy8m5eyy8.png" descr="Gemini_Generated_Image_eyy8m5eyy8m5eyy8.png"/>
          <p:cNvPicPr>
            <a:picLocks noGrp="1" noChangeAspect="1"/>
          </p:cNvPicPr>
          <p:nvPr>
            <p:ph type="pic" idx="22"/>
          </p:nvPr>
        </p:nvPicPr>
        <p:blipFill>
          <a:blip r:embed="rId3"/>
          <a:srcRect/>
          <a:stretch>
            <a:fillRect/>
          </a:stretch>
        </p:blipFill>
        <p:spPr>
          <a:xfrm>
            <a:off x="9065022" y="2682396"/>
            <a:ext cx="15310546" cy="8351208"/>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DFBECF-6F7E-5932-E1CD-F13DE7807244}"/>
            </a:ext>
          </a:extLst>
        </p:cNvPr>
        <p:cNvGrpSpPr/>
        <p:nvPr/>
      </p:nvGrpSpPr>
      <p:grpSpPr>
        <a:xfrm>
          <a:off x="0" y="0"/>
          <a:ext cx="0" cy="0"/>
          <a:chOff x="0" y="0"/>
          <a:chExt cx="0" cy="0"/>
        </a:xfrm>
      </p:grpSpPr>
      <p:sp>
        <p:nvSpPr>
          <p:cNvPr id="204" name="Démonstration">
            <a:extLst>
              <a:ext uri="{FF2B5EF4-FFF2-40B4-BE49-F238E27FC236}">
                <a16:creationId xmlns:a16="http://schemas.microsoft.com/office/drawing/2014/main" id="{A2F0AD01-E675-AF08-30A9-68F7A0C99F06}"/>
              </a:ext>
            </a:extLst>
          </p:cNvPr>
          <p:cNvSpPr txBox="1">
            <a:spLocks noGrp="1"/>
          </p:cNvSpPr>
          <p:nvPr>
            <p:ph type="title"/>
          </p:nvPr>
        </p:nvSpPr>
        <p:spPr>
          <a:prstGeom prst="rect">
            <a:avLst/>
          </a:prstGeom>
        </p:spPr>
        <p:txBody>
          <a:bodyPr/>
          <a:lstStyle/>
          <a:p>
            <a:r>
              <a:rPr lang="fr-FR" dirty="0"/>
              <a:t>Fin</a:t>
            </a:r>
            <a:endParaRPr dirty="0"/>
          </a:p>
        </p:txBody>
      </p:sp>
    </p:spTree>
    <p:extLst>
      <p:ext uri="{BB962C8B-B14F-4D97-AF65-F5344CB8AC3E}">
        <p14:creationId xmlns:p14="http://schemas.microsoft.com/office/powerpoint/2010/main" val="272705168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ommaire"/>
          <p:cNvSpPr txBox="1">
            <a:spLocks noGrp="1"/>
          </p:cNvSpPr>
          <p:nvPr>
            <p:ph type="title"/>
          </p:nvPr>
        </p:nvSpPr>
        <p:spPr>
          <a:prstGeom prst="rect">
            <a:avLst/>
          </a:prstGeom>
        </p:spPr>
        <p:txBody>
          <a:bodyPr/>
          <a:lstStyle/>
          <a:p>
            <a:r>
              <a:rPr dirty="0" err="1"/>
              <a:t>Sommaire</a:t>
            </a:r>
            <a:endParaRPr dirty="0"/>
          </a:p>
        </p:txBody>
      </p:sp>
      <p:sp>
        <p:nvSpPr>
          <p:cNvPr id="176" name="Sous-titre de diapositive"/>
          <p:cNvSpPr txBox="1">
            <a:spLocks noGrp="1"/>
          </p:cNvSpPr>
          <p:nvPr>
            <p:ph type="body" idx="21"/>
          </p:nvPr>
        </p:nvSpPr>
        <p:spPr>
          <a:prstGeom prst="rect">
            <a:avLst/>
          </a:prstGeom>
        </p:spPr>
        <p:txBody>
          <a:bodyPr/>
          <a:lstStyle/>
          <a:p>
            <a:endParaRPr/>
          </a:p>
        </p:txBody>
      </p:sp>
      <p:sp>
        <p:nvSpPr>
          <p:cNvPr id="177" name="Contexte et problématique…"/>
          <p:cNvSpPr txBox="1">
            <a:spLocks noGrp="1"/>
          </p:cNvSpPr>
          <p:nvPr>
            <p:ph type="body" idx="1"/>
          </p:nvPr>
        </p:nvSpPr>
        <p:spPr>
          <a:prstGeom prst="rect">
            <a:avLst/>
          </a:prstGeom>
        </p:spPr>
        <p:txBody>
          <a:bodyPr/>
          <a:lstStyle/>
          <a:p>
            <a:r>
              <a:rPr dirty="0" err="1"/>
              <a:t>Contexte</a:t>
            </a:r>
            <a:r>
              <a:rPr dirty="0"/>
              <a:t> et </a:t>
            </a:r>
            <a:r>
              <a:rPr dirty="0" err="1"/>
              <a:t>problématique</a:t>
            </a:r>
            <a:endParaRPr dirty="0"/>
          </a:p>
          <a:p>
            <a:r>
              <a:rPr dirty="0"/>
              <a:t>La solution Orion-Dynamic</a:t>
            </a:r>
          </a:p>
          <a:p>
            <a:r>
              <a:rPr dirty="0"/>
              <a:t>Choix </a:t>
            </a:r>
            <a:r>
              <a:rPr dirty="0" err="1"/>
              <a:t>d’architecture</a:t>
            </a:r>
            <a:endParaRPr dirty="0"/>
          </a:p>
          <a:p>
            <a:r>
              <a:rPr dirty="0"/>
              <a:t>Choix techniques </a:t>
            </a:r>
            <a:r>
              <a:rPr dirty="0" err="1"/>
              <a:t>Clés</a:t>
            </a:r>
            <a:endParaRPr lang="fr-FR" dirty="0"/>
          </a:p>
          <a:p>
            <a:r>
              <a:rPr lang="fr-FR" dirty="0"/>
              <a:t>Limites</a:t>
            </a:r>
            <a:endParaRPr dirty="0"/>
          </a:p>
          <a:p>
            <a:r>
              <a:rPr dirty="0" err="1"/>
              <a:t>Démonstration</a:t>
            </a:r>
            <a:endParaRPr dirty="0"/>
          </a:p>
          <a:p>
            <a:r>
              <a:rPr dirty="0"/>
              <a:t>Bilan</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Contexte"/>
          <p:cNvSpPr txBox="1">
            <a:spLocks noGrp="1"/>
          </p:cNvSpPr>
          <p:nvPr>
            <p:ph type="title"/>
          </p:nvPr>
        </p:nvSpPr>
        <p:spPr>
          <a:prstGeom prst="rect">
            <a:avLst/>
          </a:prstGeom>
        </p:spPr>
        <p:txBody>
          <a:bodyPr/>
          <a:lstStyle/>
          <a:p>
            <a:r>
              <a:t>Contexte</a:t>
            </a:r>
          </a:p>
        </p:txBody>
      </p:sp>
      <p:sp>
        <p:nvSpPr>
          <p:cNvPr id="180" name="Sous-titre de diapositive"/>
          <p:cNvSpPr txBox="1">
            <a:spLocks noGrp="1"/>
          </p:cNvSpPr>
          <p:nvPr>
            <p:ph type="body" idx="21"/>
          </p:nvPr>
        </p:nvSpPr>
        <p:spPr>
          <a:prstGeom prst="rect">
            <a:avLst/>
          </a:prstGeom>
        </p:spPr>
        <p:txBody>
          <a:bodyPr/>
          <a:lstStyle/>
          <a:p>
            <a:endParaRPr/>
          </a:p>
        </p:txBody>
      </p:sp>
      <p:sp>
        <p:nvSpPr>
          <p:cNvPr id="181" name="Besoin de Volume…"/>
          <p:cNvSpPr txBox="1">
            <a:spLocks noGrp="1"/>
          </p:cNvSpPr>
          <p:nvPr>
            <p:ph type="body" sz="half" idx="1"/>
          </p:nvPr>
        </p:nvSpPr>
        <p:spPr>
          <a:prstGeom prst="rect">
            <a:avLst/>
          </a:prstGeom>
        </p:spPr>
        <p:txBody>
          <a:bodyPr/>
          <a:lstStyle/>
          <a:p>
            <a:r>
              <a:t>Besoin de Volume</a:t>
            </a:r>
          </a:p>
          <a:p>
            <a:r>
              <a:t>Infrastructure Jetable</a:t>
            </a:r>
          </a:p>
          <a:p>
            <a:r>
              <a:t>Hétérogénéité</a:t>
            </a:r>
          </a:p>
        </p:txBody>
      </p:sp>
      <p:pic>
        <p:nvPicPr>
          <p:cNvPr id="182" name="Gemini_Generated_Image_4fq0o14fq0o14fq0.png" descr="Gemini_Generated_Image_4fq0o14fq0o14fq0.png"/>
          <p:cNvPicPr>
            <a:picLocks noGrp="1" noChangeAspect="1"/>
          </p:cNvPicPr>
          <p:nvPr>
            <p:ph type="pic" idx="22"/>
          </p:nvPr>
        </p:nvPicPr>
        <p:blipFill>
          <a:blip r:embed="rId3"/>
          <a:srcRect l="1191" r="1191"/>
          <a:stretch>
            <a:fillRect/>
          </a:stretch>
        </p:blipFill>
        <p:spPr>
          <a:xfrm>
            <a:off x="10928105" y="-31107"/>
            <a:ext cx="13394562" cy="13721638"/>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Orion-Dynamic"/>
          <p:cNvSpPr txBox="1">
            <a:spLocks noGrp="1"/>
          </p:cNvSpPr>
          <p:nvPr>
            <p:ph type="title"/>
          </p:nvPr>
        </p:nvSpPr>
        <p:spPr>
          <a:prstGeom prst="rect">
            <a:avLst/>
          </a:prstGeom>
        </p:spPr>
        <p:txBody>
          <a:bodyPr/>
          <a:lstStyle/>
          <a:p>
            <a:r>
              <a:t>Orion-Dynamic</a:t>
            </a:r>
          </a:p>
        </p:txBody>
      </p:sp>
      <p:sp>
        <p:nvSpPr>
          <p:cNvPr id="185" name="Sous-titre de diapositive"/>
          <p:cNvSpPr txBox="1">
            <a:spLocks noGrp="1"/>
          </p:cNvSpPr>
          <p:nvPr>
            <p:ph type="body" idx="21"/>
          </p:nvPr>
        </p:nvSpPr>
        <p:spPr>
          <a:prstGeom prst="rect">
            <a:avLst/>
          </a:prstGeom>
        </p:spPr>
        <p:txBody>
          <a:bodyPr/>
          <a:lstStyle/>
          <a:p>
            <a:endParaRPr/>
          </a:p>
        </p:txBody>
      </p:sp>
      <p:sp>
        <p:nvSpPr>
          <p:cNvPr id="186" name="Le Concept PaaS…"/>
          <p:cNvSpPr txBox="1">
            <a:spLocks noGrp="1"/>
          </p:cNvSpPr>
          <p:nvPr>
            <p:ph type="body" sz="half" idx="1"/>
          </p:nvPr>
        </p:nvSpPr>
        <p:spPr>
          <a:prstGeom prst="rect">
            <a:avLst/>
          </a:prstGeom>
        </p:spPr>
        <p:txBody>
          <a:bodyPr/>
          <a:lstStyle/>
          <a:p>
            <a:r>
              <a:t>Le Concept PaaS</a:t>
            </a:r>
          </a:p>
          <a:p>
            <a:r>
              <a:t>Workflow Locatif</a:t>
            </a:r>
          </a:p>
          <a:p>
            <a:r>
              <a:t>Automatisation NoOps</a:t>
            </a:r>
          </a:p>
        </p:txBody>
      </p:sp>
      <p:pic>
        <p:nvPicPr>
          <p:cNvPr id="187" name="Gemini_Generated_Image_3lcg863lcg863lcg.png" descr="Gemini_Generated_Image_3lcg863lcg863lcg.png"/>
          <p:cNvPicPr>
            <a:picLocks noGrp="1" noChangeAspect="1"/>
          </p:cNvPicPr>
          <p:nvPr>
            <p:ph type="pic" idx="22"/>
          </p:nvPr>
        </p:nvPicPr>
        <p:blipFill>
          <a:blip r:embed="rId3"/>
          <a:srcRect l="1191" r="1191"/>
          <a:stretch>
            <a:fillRect/>
          </a:stretch>
        </p:blipFill>
        <p:spPr>
          <a:xfrm>
            <a:off x="11222684" y="270664"/>
            <a:ext cx="13088763" cy="13408373"/>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Architectures"/>
          <p:cNvSpPr txBox="1">
            <a:spLocks noGrp="1"/>
          </p:cNvSpPr>
          <p:nvPr>
            <p:ph type="title"/>
          </p:nvPr>
        </p:nvSpPr>
        <p:spPr>
          <a:prstGeom prst="rect">
            <a:avLst/>
          </a:prstGeom>
        </p:spPr>
        <p:txBody>
          <a:bodyPr/>
          <a:lstStyle/>
          <a:p>
            <a:r>
              <a:t>Architectures</a:t>
            </a:r>
          </a:p>
        </p:txBody>
      </p:sp>
      <p:sp>
        <p:nvSpPr>
          <p:cNvPr id="190" name="Sous-titre de diapositive"/>
          <p:cNvSpPr txBox="1">
            <a:spLocks noGrp="1"/>
          </p:cNvSpPr>
          <p:nvPr>
            <p:ph type="body" idx="21"/>
          </p:nvPr>
        </p:nvSpPr>
        <p:spPr>
          <a:prstGeom prst="rect">
            <a:avLst/>
          </a:prstGeom>
        </p:spPr>
        <p:txBody>
          <a:bodyPr/>
          <a:lstStyle/>
          <a:p>
            <a:endParaRPr/>
          </a:p>
        </p:txBody>
      </p:sp>
      <p:sp>
        <p:nvSpPr>
          <p:cNvPr id="191" name="Séparation Control/Data Plane…"/>
          <p:cNvSpPr txBox="1">
            <a:spLocks noGrp="1"/>
          </p:cNvSpPr>
          <p:nvPr>
            <p:ph type="body" sz="half" idx="1"/>
          </p:nvPr>
        </p:nvSpPr>
        <p:spPr>
          <a:prstGeom prst="rect">
            <a:avLst/>
          </a:prstGeom>
        </p:spPr>
        <p:txBody>
          <a:bodyPr/>
          <a:lstStyle/>
          <a:p>
            <a:r>
              <a:t>Séparation Control/Data Plane</a:t>
            </a:r>
          </a:p>
          <a:p>
            <a:r>
              <a:t>Philosophie Micro-services</a:t>
            </a:r>
          </a:p>
          <a:p>
            <a:r>
              <a:t>Modèle ”Push” (Agent)</a:t>
            </a:r>
          </a:p>
        </p:txBody>
      </p:sp>
      <p:pic>
        <p:nvPicPr>
          <p:cNvPr id="192" name="Gemini_Generated_Image_jual2ojual2ojual.png" descr="Gemini_Generated_Image_jual2ojual2ojual.png"/>
          <p:cNvPicPr>
            <a:picLocks noGrp="1" noChangeAspect="1"/>
          </p:cNvPicPr>
          <p:nvPr>
            <p:ph type="pic" idx="22"/>
          </p:nvPr>
        </p:nvPicPr>
        <p:blipFill>
          <a:blip r:embed="rId3"/>
          <a:srcRect l="6338" r="9115"/>
          <a:stretch>
            <a:fillRect/>
          </a:stretch>
        </p:blipFill>
        <p:spPr>
          <a:xfrm>
            <a:off x="10645066" y="2264033"/>
            <a:ext cx="13632233" cy="8794934"/>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Choix Techniques"/>
          <p:cNvSpPr txBox="1">
            <a:spLocks noGrp="1"/>
          </p:cNvSpPr>
          <p:nvPr>
            <p:ph type="title"/>
          </p:nvPr>
        </p:nvSpPr>
        <p:spPr>
          <a:prstGeom prst="rect">
            <a:avLst/>
          </a:prstGeom>
        </p:spPr>
        <p:txBody>
          <a:bodyPr/>
          <a:lstStyle/>
          <a:p>
            <a:r>
              <a:t>Choix Techniques</a:t>
            </a:r>
          </a:p>
        </p:txBody>
      </p:sp>
      <p:sp>
        <p:nvSpPr>
          <p:cNvPr id="195" name="Sous-titre de diapositive"/>
          <p:cNvSpPr txBox="1">
            <a:spLocks noGrp="1"/>
          </p:cNvSpPr>
          <p:nvPr>
            <p:ph type="body" idx="21"/>
          </p:nvPr>
        </p:nvSpPr>
        <p:spPr>
          <a:prstGeom prst="rect">
            <a:avLst/>
          </a:prstGeom>
        </p:spPr>
        <p:txBody>
          <a:bodyPr/>
          <a:lstStyle/>
          <a:p>
            <a:endParaRPr/>
          </a:p>
        </p:txBody>
      </p:sp>
      <p:sp>
        <p:nvSpPr>
          <p:cNvPr id="196" name="Concurrence (ACID)…"/>
          <p:cNvSpPr txBox="1">
            <a:spLocks noGrp="1"/>
          </p:cNvSpPr>
          <p:nvPr>
            <p:ph type="body" sz="half" idx="1"/>
          </p:nvPr>
        </p:nvSpPr>
        <p:spPr>
          <a:prstGeom prst="rect">
            <a:avLst/>
          </a:prstGeom>
        </p:spPr>
        <p:txBody>
          <a:bodyPr/>
          <a:lstStyle/>
          <a:p>
            <a:r>
              <a:t>Concurrence (ACID)</a:t>
            </a:r>
          </a:p>
          <a:p>
            <a:r>
              <a:t>Performance (SKIP LOCKED)</a:t>
            </a:r>
          </a:p>
          <a:p>
            <a:r>
              <a:t>Sécurité (Ansible)</a:t>
            </a:r>
          </a:p>
        </p:txBody>
      </p:sp>
      <p:pic>
        <p:nvPicPr>
          <p:cNvPr id="197" name="Gemini_Generated_Image_gqzoimgqzoimgqzo.png" descr="Gemini_Generated_Image_gqzoimgqzoimgqzo.png"/>
          <p:cNvPicPr>
            <a:picLocks noGrp="1" noChangeAspect="1"/>
          </p:cNvPicPr>
          <p:nvPr>
            <p:ph type="pic" idx="22"/>
          </p:nvPr>
        </p:nvPicPr>
        <p:blipFill>
          <a:blip r:embed="rId3"/>
          <a:srcRect l="1362" r="1362" b="16570"/>
          <a:stretch>
            <a:fillRect/>
          </a:stretch>
        </p:blipFill>
        <p:spPr>
          <a:xfrm>
            <a:off x="10089456" y="3549958"/>
            <a:ext cx="14142540" cy="6616096"/>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4FFB9A-6D4D-31B7-F338-61652FD064D3}"/>
            </a:ext>
          </a:extLst>
        </p:cNvPr>
        <p:cNvGrpSpPr/>
        <p:nvPr/>
      </p:nvGrpSpPr>
      <p:grpSpPr>
        <a:xfrm>
          <a:off x="0" y="0"/>
          <a:ext cx="0" cy="0"/>
          <a:chOff x="0" y="0"/>
          <a:chExt cx="0" cy="0"/>
        </a:xfrm>
      </p:grpSpPr>
      <p:sp>
        <p:nvSpPr>
          <p:cNvPr id="194" name="Choix Techniques">
            <a:extLst>
              <a:ext uri="{FF2B5EF4-FFF2-40B4-BE49-F238E27FC236}">
                <a16:creationId xmlns:a16="http://schemas.microsoft.com/office/drawing/2014/main" id="{409CB2ED-A123-C460-95A1-0BCB2D7615CE}"/>
              </a:ext>
            </a:extLst>
          </p:cNvPr>
          <p:cNvSpPr txBox="1">
            <a:spLocks noGrp="1"/>
          </p:cNvSpPr>
          <p:nvPr>
            <p:ph type="title"/>
          </p:nvPr>
        </p:nvSpPr>
        <p:spPr>
          <a:prstGeom prst="rect">
            <a:avLst/>
          </a:prstGeom>
        </p:spPr>
        <p:txBody>
          <a:bodyPr/>
          <a:lstStyle/>
          <a:p>
            <a:r>
              <a:rPr lang="fr-FR" dirty="0"/>
              <a:t>Limites</a:t>
            </a:r>
            <a:endParaRPr dirty="0"/>
          </a:p>
        </p:txBody>
      </p:sp>
      <p:sp>
        <p:nvSpPr>
          <p:cNvPr id="195" name="Sous-titre de diapositive">
            <a:extLst>
              <a:ext uri="{FF2B5EF4-FFF2-40B4-BE49-F238E27FC236}">
                <a16:creationId xmlns:a16="http://schemas.microsoft.com/office/drawing/2014/main" id="{1FA42336-3B52-0472-D88D-0E59F03D9BB0}"/>
              </a:ext>
            </a:extLst>
          </p:cNvPr>
          <p:cNvSpPr txBox="1">
            <a:spLocks noGrp="1"/>
          </p:cNvSpPr>
          <p:nvPr>
            <p:ph type="body" idx="21"/>
          </p:nvPr>
        </p:nvSpPr>
        <p:spPr>
          <a:prstGeom prst="rect">
            <a:avLst/>
          </a:prstGeom>
        </p:spPr>
        <p:txBody>
          <a:bodyPr/>
          <a:lstStyle/>
          <a:p>
            <a:endParaRPr/>
          </a:p>
        </p:txBody>
      </p:sp>
      <p:sp>
        <p:nvSpPr>
          <p:cNvPr id="196" name="Concurrence (ACID)…">
            <a:extLst>
              <a:ext uri="{FF2B5EF4-FFF2-40B4-BE49-F238E27FC236}">
                <a16:creationId xmlns:a16="http://schemas.microsoft.com/office/drawing/2014/main" id="{51A082AE-6063-2A75-6FFC-1C934C9E0ECA}"/>
              </a:ext>
            </a:extLst>
          </p:cNvPr>
          <p:cNvSpPr txBox="1">
            <a:spLocks noGrp="1"/>
          </p:cNvSpPr>
          <p:nvPr>
            <p:ph type="body" sz="half" idx="1"/>
          </p:nvPr>
        </p:nvSpPr>
        <p:spPr>
          <a:prstGeom prst="rect">
            <a:avLst/>
          </a:prstGeom>
        </p:spPr>
        <p:txBody>
          <a:bodyPr/>
          <a:lstStyle/>
          <a:p>
            <a:r>
              <a:rPr lang="fr-FR" dirty="0"/>
              <a:t>Base de données</a:t>
            </a:r>
            <a:endParaRPr dirty="0"/>
          </a:p>
          <a:p>
            <a:r>
              <a:rPr lang="fr-FR" dirty="0"/>
              <a:t>Réseau</a:t>
            </a:r>
          </a:p>
          <a:p>
            <a:r>
              <a:rPr lang="fr-FR" dirty="0"/>
              <a:t>Persistance des données(migration)</a:t>
            </a:r>
          </a:p>
          <a:p>
            <a:endParaRPr dirty="0"/>
          </a:p>
        </p:txBody>
      </p:sp>
      <p:pic>
        <p:nvPicPr>
          <p:cNvPr id="197" name="Gemini_Generated_Image_gqzoimgqzoimgqzo.png">
            <a:extLst>
              <a:ext uri="{FF2B5EF4-FFF2-40B4-BE49-F238E27FC236}">
                <a16:creationId xmlns:a16="http://schemas.microsoft.com/office/drawing/2014/main" id="{677E8E1C-3A87-D725-E24D-D0E74119EE6D}"/>
              </a:ext>
            </a:extLst>
          </p:cNvPr>
          <p:cNvPicPr>
            <a:picLocks noGrp="1" noChangeAspect="1"/>
          </p:cNvPicPr>
          <p:nvPr>
            <p:ph type="pic" idx="22"/>
          </p:nvPr>
        </p:nvPicPr>
        <p:blipFill>
          <a:blip r:embed="rId3">
            <a:extLst>
              <a:ext uri="{28A0092B-C50C-407E-A947-70E740481C1C}">
                <a14:useLocalDpi xmlns:a14="http://schemas.microsoft.com/office/drawing/2010/main" val="0"/>
              </a:ext>
            </a:extLst>
          </a:blip>
          <a:srcRect t="2928" b="2255"/>
          <a:stretch>
            <a:fillRect/>
          </a:stretch>
        </p:blipFill>
        <p:spPr>
          <a:xfrm>
            <a:off x="7786688" y="2384714"/>
            <a:ext cx="16597312" cy="8590927"/>
          </a:xfrm>
          <a:prstGeom prst="rect">
            <a:avLst/>
          </a:prstGeom>
        </p:spPr>
      </p:pic>
    </p:spTree>
    <p:extLst>
      <p:ext uri="{BB962C8B-B14F-4D97-AF65-F5344CB8AC3E}">
        <p14:creationId xmlns:p14="http://schemas.microsoft.com/office/powerpoint/2010/main" val="282539452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Résilience &amp; Self-Healing"/>
          <p:cNvSpPr txBox="1">
            <a:spLocks noGrp="1"/>
          </p:cNvSpPr>
          <p:nvPr>
            <p:ph type="title"/>
          </p:nvPr>
        </p:nvSpPr>
        <p:spPr>
          <a:prstGeom prst="rect">
            <a:avLst/>
          </a:prstGeom>
        </p:spPr>
        <p:txBody>
          <a:bodyPr/>
          <a:lstStyle>
            <a:lvl1pPr defTabSz="1877520">
              <a:defRPr sz="6544" spc="-130"/>
            </a:lvl1pPr>
          </a:lstStyle>
          <a:p>
            <a:r>
              <a:t>Résilience &amp; Self-Healing</a:t>
            </a:r>
          </a:p>
        </p:txBody>
      </p:sp>
      <p:sp>
        <p:nvSpPr>
          <p:cNvPr id="200" name="Sous-titre de diapositive"/>
          <p:cNvSpPr txBox="1">
            <a:spLocks noGrp="1"/>
          </p:cNvSpPr>
          <p:nvPr>
            <p:ph type="body" idx="21"/>
          </p:nvPr>
        </p:nvSpPr>
        <p:spPr>
          <a:prstGeom prst="rect">
            <a:avLst/>
          </a:prstGeom>
        </p:spPr>
        <p:txBody>
          <a:bodyPr/>
          <a:lstStyle/>
          <a:p>
            <a:endParaRPr/>
          </a:p>
        </p:txBody>
      </p:sp>
      <p:sp>
        <p:nvSpPr>
          <p:cNvPr id="201" name="Détection de panne…"/>
          <p:cNvSpPr txBox="1">
            <a:spLocks noGrp="1"/>
          </p:cNvSpPr>
          <p:nvPr>
            <p:ph type="body" sz="half" idx="1"/>
          </p:nvPr>
        </p:nvSpPr>
        <p:spPr>
          <a:prstGeom prst="rect">
            <a:avLst/>
          </a:prstGeom>
        </p:spPr>
        <p:txBody>
          <a:bodyPr/>
          <a:lstStyle/>
          <a:p>
            <a:r>
              <a:t>Détection de panne</a:t>
            </a:r>
          </a:p>
          <a:p>
            <a:r>
              <a:t>Migration à chaud</a:t>
            </a:r>
          </a:p>
          <a:p>
            <a:r>
              <a:t>Sécurité Post-Mortem</a:t>
            </a:r>
          </a:p>
        </p:txBody>
      </p:sp>
      <p:pic>
        <p:nvPicPr>
          <p:cNvPr id="202" name="Gemini_Generated_Image_sdx7o0sdx7o0sdx7.png" descr="Gemini_Generated_Image_sdx7o0sdx7o0sdx7.png"/>
          <p:cNvPicPr>
            <a:picLocks noGrp="1" noChangeAspect="1"/>
          </p:cNvPicPr>
          <p:nvPr>
            <p:ph type="pic" idx="22"/>
          </p:nvPr>
        </p:nvPicPr>
        <p:blipFill>
          <a:blip r:embed="rId3"/>
          <a:srcRect l="3205" r="3205"/>
          <a:stretch>
            <a:fillRect/>
          </a:stretch>
        </p:blipFill>
        <p:spPr>
          <a:xfrm>
            <a:off x="9488785" y="2537462"/>
            <a:ext cx="14826259" cy="8641076"/>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Démonstration"/>
          <p:cNvSpPr txBox="1">
            <a:spLocks noGrp="1"/>
          </p:cNvSpPr>
          <p:nvPr>
            <p:ph type="title"/>
          </p:nvPr>
        </p:nvSpPr>
        <p:spPr>
          <a:prstGeom prst="rect">
            <a:avLst/>
          </a:prstGeom>
        </p:spPr>
        <p:txBody>
          <a:bodyPr/>
          <a:lstStyle/>
          <a:p>
            <a:r>
              <a:t>Démonstration</a:t>
            </a:r>
          </a:p>
        </p:txBody>
      </p:sp>
    </p:spTree>
  </p:cSld>
  <p:clrMapOvr>
    <a:masterClrMapping/>
  </p:clrMapOvr>
  <p:transition spd="med"/>
</p:sld>
</file>

<file path=ppt/theme/theme1.xml><?xml version="1.0" encoding="utf-8"?>
<a:theme xmlns:a="http://schemas.openxmlformats.org/drawingml/2006/main" name="32_DynamicDark">
  <a:themeElements>
    <a:clrScheme name="32_DynamicDark">
      <a:dk1>
        <a:srgbClr val="BE00FF"/>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2_DynamicDark">
      <a:majorFont>
        <a:latin typeface="Helvetica Neue"/>
        <a:ea typeface="Helvetica Neue"/>
        <a:cs typeface="Helvetica Neue"/>
      </a:majorFont>
      <a:minorFont>
        <a:latin typeface="Helvetica Neue"/>
        <a:ea typeface="Helvetica Neue"/>
        <a:cs typeface="Helvetica Neue"/>
      </a:minorFont>
    </a:fontScheme>
    <a:fmtScheme name="32_Dynamic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2_DynamicDark">
  <a:themeElements>
    <a:clrScheme name="32_DynamicDar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2_DynamicDark">
      <a:majorFont>
        <a:latin typeface="Helvetica Neue"/>
        <a:ea typeface="Helvetica Neue"/>
        <a:cs typeface="Helvetica Neue"/>
      </a:majorFont>
      <a:minorFont>
        <a:latin typeface="Helvetica Neue"/>
        <a:ea typeface="Helvetica Neue"/>
        <a:cs typeface="Helvetica Neue"/>
      </a:minorFont>
    </a:fontScheme>
    <a:fmtScheme name="32_Dynamic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FFFFF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43</TotalTime>
  <Words>1298</Words>
  <Application>Microsoft Office PowerPoint</Application>
  <PresentationFormat>Personnalisé</PresentationFormat>
  <Paragraphs>73</Paragraphs>
  <Slides>12</Slides>
  <Notes>9</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12</vt:i4>
      </vt:variant>
    </vt:vector>
  </HeadingPairs>
  <TitlesOfParts>
    <vt:vector size="15" baseType="lpstr">
      <vt:lpstr>Helvetica Neue</vt:lpstr>
      <vt:lpstr>Helvetica Neue Medium</vt:lpstr>
      <vt:lpstr>32_DynamicDark</vt:lpstr>
      <vt:lpstr>Orion-Dynamic</vt:lpstr>
      <vt:lpstr>Sommaire</vt:lpstr>
      <vt:lpstr>Contexte</vt:lpstr>
      <vt:lpstr>Orion-Dynamic</vt:lpstr>
      <vt:lpstr>Architectures</vt:lpstr>
      <vt:lpstr>Choix Techniques</vt:lpstr>
      <vt:lpstr>Limites</vt:lpstr>
      <vt:lpstr>Résilience &amp; Self-Healing</vt:lpstr>
      <vt:lpstr>Démonstration</vt:lpstr>
      <vt:lpstr>Bilan</vt:lpstr>
      <vt:lpstr>Amélioration</vt:lpstr>
      <vt:lpstr>Fin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Monsir 00</cp:lastModifiedBy>
  <cp:revision>2</cp:revision>
  <dcterms:modified xsi:type="dcterms:W3CDTF">2026-01-09T08:01:43Z</dcterms:modified>
</cp:coreProperties>
</file>